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2" r:id="rId1"/>
  </p:sldMasterIdLst>
  <p:notesMasterIdLst>
    <p:notesMasterId r:id="rId21"/>
  </p:notesMasterIdLst>
  <p:handoutMasterIdLst>
    <p:handoutMasterId r:id="rId22"/>
  </p:handoutMasterIdLst>
  <p:sldIdLst>
    <p:sldId id="257" r:id="rId2"/>
    <p:sldId id="265" r:id="rId3"/>
    <p:sldId id="272" r:id="rId4"/>
    <p:sldId id="282" r:id="rId5"/>
    <p:sldId id="304" r:id="rId6"/>
    <p:sldId id="317" r:id="rId7"/>
    <p:sldId id="305" r:id="rId8"/>
    <p:sldId id="336" r:id="rId9"/>
    <p:sldId id="332" r:id="rId10"/>
    <p:sldId id="333" r:id="rId11"/>
    <p:sldId id="322" r:id="rId12"/>
    <p:sldId id="337" r:id="rId13"/>
    <p:sldId id="335" r:id="rId14"/>
    <p:sldId id="300" r:id="rId15"/>
    <p:sldId id="287" r:id="rId16"/>
    <p:sldId id="315" r:id="rId17"/>
    <p:sldId id="283" r:id="rId18"/>
    <p:sldId id="262" r:id="rId19"/>
    <p:sldId id="271" r:id="rId20"/>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6608"/>
    <a:srgbClr val="1D1D1B"/>
    <a:srgbClr val="465359"/>
    <a:srgbClr val="AC4D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1CDFA592-8416-4EEB-ACF5-111EC15A15D9}" type="datetime1">
              <a:rPr lang="de-DE" smtClean="0"/>
              <a:t>18.10.2022</a:t>
            </a:fld>
            <a:endParaRPr lang="en-US"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975D426-A9DD-4244-A2CE-1FB6623742C7}" type="slidenum">
              <a:rPr lang="en-US" smtClean="0"/>
              <a:t>‹#›</a:t>
            </a:fld>
            <a:endParaRPr lang="en-US"/>
          </a:p>
        </p:txBody>
      </p:sp>
    </p:spTree>
    <p:extLst>
      <p:ext uri="{BB962C8B-B14F-4D97-AF65-F5344CB8AC3E}">
        <p14:creationId xmlns:p14="http://schemas.microsoft.com/office/powerpoint/2010/main" val="88248445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14153282-23E8-41E4-AF2C-670C7A74FC0C}" type="datetime1">
              <a:rPr lang="de-DE" smtClean="0"/>
              <a:t>18.10.2022</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
              <a:t>Textmasterformate durch Klicken bearbeiten</a:t>
            </a:r>
            <a:endParaRPr lang="en-US"/>
          </a:p>
          <a:p>
            <a:pPr lvl="1" rtl="0"/>
            <a:r>
              <a:rPr lang="de"/>
              <a:t>Zweite Ebene</a:t>
            </a:r>
          </a:p>
          <a:p>
            <a:pPr lvl="2" rtl="0"/>
            <a:r>
              <a:rPr lang="de"/>
              <a:t>Dritte Ebene</a:t>
            </a:r>
          </a:p>
          <a:p>
            <a:pPr lvl="3" rtl="0"/>
            <a:r>
              <a:rPr lang="de"/>
              <a:t>Vierte Ebene</a:t>
            </a:r>
          </a:p>
          <a:p>
            <a:pPr lvl="4" rtl="0"/>
            <a:r>
              <a:rPr lang="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1B41D33-19C8-4450-B3C5-BE83E9C8F0BC}" type="slidenum">
              <a:rPr lang="en-US" smtClean="0"/>
              <a:t>‹#›</a:t>
            </a:fld>
            <a:endParaRPr lang="en-US"/>
          </a:p>
        </p:txBody>
      </p:sp>
    </p:spTree>
    <p:extLst>
      <p:ext uri="{BB962C8B-B14F-4D97-AF65-F5344CB8AC3E}">
        <p14:creationId xmlns:p14="http://schemas.microsoft.com/office/powerpoint/2010/main" val="357145525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FF373D9-B2EE-4729-B70D-1469E8DE7D06}"/>
              </a:ext>
            </a:extLst>
          </p:cNvPr>
          <p:cNvSpPr>
            <a:spLocks noChangeAspect="1"/>
          </p:cNvSpPr>
          <p:nvPr userDrawn="1"/>
        </p:nvSpPr>
        <p:spPr>
          <a:xfrm>
            <a:off x="447817" y="4870293"/>
            <a:ext cx="11304000" cy="139272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el 1"/>
          <p:cNvSpPr>
            <a:spLocks noGrp="1"/>
          </p:cNvSpPr>
          <p:nvPr>
            <p:ph type="ctrTitle" hasCustomPrompt="1"/>
          </p:nvPr>
        </p:nvSpPr>
        <p:spPr>
          <a:xfrm>
            <a:off x="382411" y="2789586"/>
            <a:ext cx="11356266" cy="1475013"/>
          </a:xfrm>
          <a:prstGeom prst="rect">
            <a:avLst/>
          </a:prstGeom>
          <a:effectLst/>
        </p:spPr>
        <p:txBody>
          <a:bodyPr rtlCol="0" anchor="b">
            <a:normAutofit/>
          </a:bodyPr>
          <a:lstStyle>
            <a:lvl1pPr>
              <a:defRPr sz="3600" cap="all" baseline="0">
                <a:solidFill>
                  <a:srgbClr val="1D1D1B"/>
                </a:solidFill>
                <a:latin typeface="Avenir Next LT Pro" panose="020B0504020202020204" pitchFamily="34" charset="0"/>
              </a:defRPr>
            </a:lvl1pPr>
          </a:lstStyle>
          <a:p>
            <a:pPr rtl="0"/>
            <a:r>
              <a:rPr lang="de-DE" dirty="0"/>
              <a:t>Master Obertitel</a:t>
            </a:r>
            <a:endParaRPr lang="en-US" dirty="0"/>
          </a:p>
        </p:txBody>
      </p:sp>
      <p:sp>
        <p:nvSpPr>
          <p:cNvPr id="3" name="Untertitel 2"/>
          <p:cNvSpPr>
            <a:spLocks noGrp="1"/>
          </p:cNvSpPr>
          <p:nvPr>
            <p:ph type="subTitle" idx="1" hasCustomPrompt="1"/>
          </p:nvPr>
        </p:nvSpPr>
        <p:spPr>
          <a:xfrm>
            <a:off x="412231" y="4196350"/>
            <a:ext cx="11356266" cy="590321"/>
          </a:xfrm>
          <a:prstGeom prst="rect">
            <a:avLst/>
          </a:prstGeom>
        </p:spPr>
        <p:txBody>
          <a:bodyPr rtlCol="0" anchor="t">
            <a:normAutofit/>
          </a:bodyPr>
          <a:lstStyle>
            <a:lvl1pPr marL="0" indent="0" algn="l">
              <a:buNone/>
              <a:defRPr sz="1600" cap="all">
                <a:solidFill>
                  <a:srgbClr val="AC4D02"/>
                </a:solidFill>
                <a:latin typeface="Avenir Next LT Pro" panose="020B05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de-DE" dirty="0"/>
              <a:t>Master Untertitel</a:t>
            </a:r>
            <a:endParaRPr lang="en-US" dirty="0"/>
          </a:p>
        </p:txBody>
      </p:sp>
      <p:pic>
        <p:nvPicPr>
          <p:cNvPr id="11" name="Grafik 10">
            <a:extLst>
              <a:ext uri="{FF2B5EF4-FFF2-40B4-BE49-F238E27FC236}">
                <a16:creationId xmlns:a16="http://schemas.microsoft.com/office/drawing/2014/main" id="{BC38B877-ACBD-49AF-935C-2EC9F111FF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73826" y="1307126"/>
            <a:ext cx="4483526" cy="2957473"/>
          </a:xfrm>
          <a:prstGeom prst="rect">
            <a:avLst/>
          </a:prstGeom>
        </p:spPr>
      </p:pic>
      <p:pic>
        <p:nvPicPr>
          <p:cNvPr id="17" name="Grafik 16" descr="Ein Bild, das Text enthält.&#10;&#10;Automatisch generierte Beschreibung">
            <a:extLst>
              <a:ext uri="{FF2B5EF4-FFF2-40B4-BE49-F238E27FC236}">
                <a16:creationId xmlns:a16="http://schemas.microsoft.com/office/drawing/2014/main" id="{828CDB58-9D27-4727-A6AA-859D24563A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8540" y="502856"/>
            <a:ext cx="1820174" cy="1151703"/>
          </a:xfrm>
          <a:prstGeom prst="rect">
            <a:avLst/>
          </a:prstGeom>
        </p:spPr>
      </p:pic>
      <p:pic>
        <p:nvPicPr>
          <p:cNvPr id="13" name="Grafik 12">
            <a:extLst>
              <a:ext uri="{FF2B5EF4-FFF2-40B4-BE49-F238E27FC236}">
                <a16:creationId xmlns:a16="http://schemas.microsoft.com/office/drawing/2014/main" id="{F5BFDC81-A155-4CE6-BED5-34009F3DDC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8179" y="512795"/>
            <a:ext cx="2389156" cy="944864"/>
          </a:xfrm>
          <a:prstGeom prst="rect">
            <a:avLst/>
          </a:prstGeom>
        </p:spPr>
      </p:pic>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hne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6" name="Foliennummernplatzhalter 5"/>
          <p:cNvSpPr>
            <a:spLocks noGrp="1"/>
          </p:cNvSpPr>
          <p:nvPr>
            <p:ph type="sldNum" sz="quarter" idx="12"/>
          </p:nvPr>
        </p:nvSpPr>
        <p:spPr/>
        <p:txBody>
          <a:bodyPr/>
          <a:lstStyle/>
          <a:p>
            <a:fld id="{CBC80A3E-3C4E-495F-8957-F3E09E6F2FC7}" type="slidenum">
              <a:rPr lang="de-DE" smtClean="0"/>
              <a:pPr/>
              <a:t>‹#›</a:t>
            </a:fld>
            <a:endParaRPr lang="de-DE"/>
          </a:p>
        </p:txBody>
      </p:sp>
    </p:spTree>
    <p:extLst>
      <p:ext uri="{BB962C8B-B14F-4D97-AF65-F5344CB8AC3E}">
        <p14:creationId xmlns:p14="http://schemas.microsoft.com/office/powerpoint/2010/main" val="305137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e/Agenda">
    <p:spTree>
      <p:nvGrpSpPr>
        <p:cNvPr id="1" name=""/>
        <p:cNvGrpSpPr/>
        <p:nvPr/>
      </p:nvGrpSpPr>
      <p:grpSpPr>
        <a:xfrm>
          <a:off x="0" y="0"/>
          <a:ext cx="0" cy="0"/>
          <a:chOff x="0" y="0"/>
          <a:chExt cx="0" cy="0"/>
        </a:xfrm>
      </p:grpSpPr>
      <p:sp>
        <p:nvSpPr>
          <p:cNvPr id="3" name="Inhaltsplatzhalter 2"/>
          <p:cNvSpPr>
            <a:spLocks noGrp="1"/>
          </p:cNvSpPr>
          <p:nvPr>
            <p:ph idx="1"/>
          </p:nvPr>
        </p:nvSpPr>
        <p:spPr>
          <a:xfrm>
            <a:off x="581192" y="1769434"/>
            <a:ext cx="11117165" cy="4680000"/>
          </a:xfrm>
          <a:prstGeom prst="rect">
            <a:avLst/>
          </a:prstGeom>
        </p:spPr>
        <p:txBody>
          <a:bodyPr rtlCol="0" anchor="t"/>
          <a:lstStyle>
            <a:lvl1pPr marL="342900" indent="-342900">
              <a:buClr>
                <a:srgbClr val="AC4D02"/>
              </a:buClr>
              <a:buFont typeface="+mj-lt"/>
              <a:buAutoNum type="arabicPeriod"/>
              <a:defRPr sz="2400" cap="none" baseline="0"/>
            </a:lvl1pPr>
            <a:lvl2pPr marL="666900" indent="-342900">
              <a:buClr>
                <a:srgbClr val="AC4D02"/>
              </a:buClr>
              <a:buFont typeface="+mj-lt"/>
              <a:buAutoNum type="arabicPeriod"/>
              <a:defRPr sz="2400" cap="none" baseline="0"/>
            </a:lvl2pPr>
            <a:lvl3pPr marL="972900" indent="-342900">
              <a:buClr>
                <a:srgbClr val="AC4D02"/>
              </a:buClr>
              <a:buFont typeface="+mj-lt"/>
              <a:buAutoNum type="arabicPeriod"/>
              <a:defRPr sz="2000" cap="none" baseline="0"/>
            </a:lvl3pPr>
            <a:lvl4pPr>
              <a:buClr>
                <a:srgbClr val="AC4D02"/>
              </a:buClr>
              <a:buFont typeface="+mj-lt"/>
              <a:buAutoNum type="arabicPeriod"/>
              <a:defRPr sz="1800" cap="none" baseline="0"/>
            </a:lvl4pPr>
            <a:lvl5pPr>
              <a:buClr>
                <a:srgbClr val="AC4D02"/>
              </a:buClr>
              <a:buFont typeface="+mj-lt"/>
              <a:buAutoNum type="arabicPeriod"/>
              <a:defRPr sz="1800" cap="none" baseline="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US" dirty="0"/>
          </a:p>
        </p:txBody>
      </p:sp>
      <p:pic>
        <p:nvPicPr>
          <p:cNvPr id="7" name="Grafik 6">
            <a:extLst>
              <a:ext uri="{FF2B5EF4-FFF2-40B4-BE49-F238E27FC236}">
                <a16:creationId xmlns:a16="http://schemas.microsoft.com/office/drawing/2014/main" id="{E5F99997-ECC5-453A-8CD1-6C952C8BFC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6107" y="728680"/>
            <a:ext cx="904324" cy="596520"/>
          </a:xfrm>
          <a:prstGeom prst="rect">
            <a:avLst/>
          </a:prstGeom>
        </p:spPr>
      </p:pic>
      <p:sp>
        <p:nvSpPr>
          <p:cNvPr id="12" name="Datumsplatzhalter 3">
            <a:extLst>
              <a:ext uri="{FF2B5EF4-FFF2-40B4-BE49-F238E27FC236}">
                <a16:creationId xmlns:a16="http://schemas.microsoft.com/office/drawing/2014/main" id="{111089F8-694F-400F-9DC8-54A3D98CC8DD}"/>
              </a:ext>
            </a:extLst>
          </p:cNvPr>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9F719B8-3B3B-4618-8DF0-BACC0EE9F381}" type="datetime1">
              <a:rPr lang="de-DE" smtClean="0"/>
              <a:t>18.10.2022</a:t>
            </a:fld>
            <a:endParaRPr lang="en-US" dirty="0"/>
          </a:p>
        </p:txBody>
      </p:sp>
      <p:sp>
        <p:nvSpPr>
          <p:cNvPr id="13" name="Fußzeilenplatzhalter 4">
            <a:extLst>
              <a:ext uri="{FF2B5EF4-FFF2-40B4-BE49-F238E27FC236}">
                <a16:creationId xmlns:a16="http://schemas.microsoft.com/office/drawing/2014/main" id="{49C86C02-1B53-4B5C-B11D-F7943DE11539}"/>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endParaRPr lang="en-US" dirty="0"/>
          </a:p>
        </p:txBody>
      </p:sp>
      <p:sp>
        <p:nvSpPr>
          <p:cNvPr id="15" name="Titel 1">
            <a:extLst>
              <a:ext uri="{FF2B5EF4-FFF2-40B4-BE49-F238E27FC236}">
                <a16:creationId xmlns:a16="http://schemas.microsoft.com/office/drawing/2014/main" id="{7CA68702-D391-4090-9BB0-12B34AB4C0CE}"/>
              </a:ext>
            </a:extLst>
          </p:cNvPr>
          <p:cNvSpPr>
            <a:spLocks noGrp="1"/>
          </p:cNvSpPr>
          <p:nvPr>
            <p:ph type="title" hasCustomPrompt="1"/>
          </p:nvPr>
        </p:nvSpPr>
        <p:spPr>
          <a:xfrm>
            <a:off x="581192" y="622644"/>
            <a:ext cx="11029616" cy="808592"/>
          </a:xfrm>
          <a:prstGeom prst="rect">
            <a:avLst/>
          </a:prstGeom>
        </p:spPr>
        <p:txBody>
          <a:bodyPr rtlCol="0" anchor="b"/>
          <a:lstStyle>
            <a:lvl1pPr>
              <a:defRPr sz="3600"/>
            </a:lvl1pPr>
          </a:lstStyle>
          <a:p>
            <a:pPr rtl="0"/>
            <a:r>
              <a:rPr lang="de-DE" dirty="0"/>
              <a:t>Inhalte </a:t>
            </a:r>
            <a:r>
              <a:rPr lang="de-DE" dirty="0" err="1"/>
              <a:t>mastertitel</a:t>
            </a:r>
            <a:endParaRPr lang="en-US" dirty="0"/>
          </a:p>
        </p:txBody>
      </p:sp>
      <p:sp>
        <p:nvSpPr>
          <p:cNvPr id="9" name="Foliennummernplatzhalter 5">
            <a:extLst>
              <a:ext uri="{FF2B5EF4-FFF2-40B4-BE49-F238E27FC236}">
                <a16:creationId xmlns:a16="http://schemas.microsoft.com/office/drawing/2014/main" id="{FEB88E98-E196-45DA-B09F-E5E4879348E8}"/>
              </a:ext>
            </a:extLst>
          </p:cNvPr>
          <p:cNvSpPr>
            <a:spLocks noGrp="1"/>
          </p:cNvSpPr>
          <p:nvPr>
            <p:ph type="sldNum" sz="quarter" idx="4"/>
          </p:nvPr>
        </p:nvSpPr>
        <p:spPr>
          <a:xfrm>
            <a:off x="10677568" y="6423914"/>
            <a:ext cx="1052510" cy="365125"/>
          </a:xfrm>
          <a:prstGeom prst="rect">
            <a:avLst/>
          </a:prstGeom>
        </p:spPr>
        <p:txBody>
          <a:bodyPr vert="horz" lIns="91440" tIns="45720" rIns="91440" bIns="45720" rtlCol="0" anchor="ctr"/>
          <a:lstStyle>
            <a:lvl1pPr algn="r">
              <a:defRPr sz="900">
                <a:solidFill>
                  <a:srgbClr val="EC6608"/>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11541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81192" y="1630284"/>
            <a:ext cx="11117165" cy="4824000"/>
          </a:xfrm>
          <a:prstGeom prst="rect">
            <a:avLst/>
          </a:prstGeom>
        </p:spPr>
        <p:txBody>
          <a:bodyPr rtlCol="0" anchor="t"/>
          <a:lstStyle>
            <a:lvl1pPr marL="306000" indent="-306000">
              <a:buClr>
                <a:srgbClr val="AC4D02"/>
              </a:buClr>
              <a:buFont typeface="Arial" panose="020B0604020202020204" pitchFamily="34" charset="0"/>
              <a:buChar char="•"/>
              <a:defRPr/>
            </a:lvl1pPr>
            <a:lvl2pPr marL="630000" indent="-306000">
              <a:buClr>
                <a:srgbClr val="AC4D02"/>
              </a:buClr>
              <a:buFont typeface="Arial" panose="020B0604020202020204" pitchFamily="34" charset="0"/>
              <a:buChar char="•"/>
              <a:defRPr/>
            </a:lvl2pPr>
            <a:lvl3pPr marL="900000" indent="-270000">
              <a:buClr>
                <a:srgbClr val="AC4D02"/>
              </a:buClr>
              <a:buFont typeface="Arial" panose="020B0604020202020204" pitchFamily="34" charset="0"/>
              <a:buChar char="•"/>
              <a:defRPr/>
            </a:lvl3pPr>
            <a:lvl4pPr marL="1242000" indent="-234000">
              <a:buClr>
                <a:srgbClr val="AC4D02"/>
              </a:buClr>
              <a:buFont typeface="Arial" panose="020B0604020202020204" pitchFamily="34" charset="0"/>
              <a:buChar char="•"/>
              <a:defRPr/>
            </a:lvl4pPr>
            <a:lvl5pPr marL="1602000" indent="-234000">
              <a:buClr>
                <a:srgbClr val="AC4D02"/>
              </a:buClr>
              <a:buFont typeface="Arial" panose="020B0604020202020204" pitchFamily="34" charset="0"/>
              <a:buChar char="•"/>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US" dirty="0"/>
          </a:p>
        </p:txBody>
      </p:sp>
      <p:sp>
        <p:nvSpPr>
          <p:cNvPr id="12" name="Datumsplatzhalter 3">
            <a:extLst>
              <a:ext uri="{FF2B5EF4-FFF2-40B4-BE49-F238E27FC236}">
                <a16:creationId xmlns:a16="http://schemas.microsoft.com/office/drawing/2014/main" id="{111089F8-694F-400F-9DC8-54A3D98CC8DD}"/>
              </a:ext>
            </a:extLst>
          </p:cNvPr>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9F719B8-3B3B-4618-8DF0-BACC0EE9F381}" type="datetime1">
              <a:rPr lang="de-DE" smtClean="0"/>
              <a:t>18.10.2022</a:t>
            </a:fld>
            <a:endParaRPr lang="en-US" dirty="0"/>
          </a:p>
        </p:txBody>
      </p:sp>
      <p:sp>
        <p:nvSpPr>
          <p:cNvPr id="13" name="Fußzeilenplatzhalter 4">
            <a:extLst>
              <a:ext uri="{FF2B5EF4-FFF2-40B4-BE49-F238E27FC236}">
                <a16:creationId xmlns:a16="http://schemas.microsoft.com/office/drawing/2014/main" id="{49C86C02-1B53-4B5C-B11D-F7943DE11539}"/>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endParaRPr lang="en-US" dirty="0"/>
          </a:p>
        </p:txBody>
      </p:sp>
      <p:sp>
        <p:nvSpPr>
          <p:cNvPr id="15" name="Titel 1">
            <a:extLst>
              <a:ext uri="{FF2B5EF4-FFF2-40B4-BE49-F238E27FC236}">
                <a16:creationId xmlns:a16="http://schemas.microsoft.com/office/drawing/2014/main" id="{7CA68702-D391-4090-9BB0-12B34AB4C0CE}"/>
              </a:ext>
            </a:extLst>
          </p:cNvPr>
          <p:cNvSpPr>
            <a:spLocks noGrp="1"/>
          </p:cNvSpPr>
          <p:nvPr>
            <p:ph type="title"/>
          </p:nvPr>
        </p:nvSpPr>
        <p:spPr>
          <a:xfrm>
            <a:off x="581192" y="602766"/>
            <a:ext cx="11029616" cy="808592"/>
          </a:xfrm>
          <a:prstGeom prst="rect">
            <a:avLst/>
          </a:prstGeom>
        </p:spPr>
        <p:txBody>
          <a:bodyPr rtlCol="0" anchor="b"/>
          <a:lstStyle/>
          <a:p>
            <a:pPr rtl="0"/>
            <a:r>
              <a:rPr lang="en-US"/>
              <a:t>Click to edit Master title style</a:t>
            </a:r>
            <a:endParaRPr lang="en-US" dirty="0"/>
          </a:p>
        </p:txBody>
      </p:sp>
      <p:sp>
        <p:nvSpPr>
          <p:cNvPr id="16" name="Foliennummernplatzhalter 5">
            <a:extLst>
              <a:ext uri="{FF2B5EF4-FFF2-40B4-BE49-F238E27FC236}">
                <a16:creationId xmlns:a16="http://schemas.microsoft.com/office/drawing/2014/main" id="{20FDAA41-3FCF-4ACE-8C4F-BF9E0A6D97B4}"/>
              </a:ext>
            </a:extLst>
          </p:cNvPr>
          <p:cNvSpPr>
            <a:spLocks noGrp="1"/>
          </p:cNvSpPr>
          <p:nvPr>
            <p:ph type="sldNum" sz="quarter" idx="4"/>
          </p:nvPr>
        </p:nvSpPr>
        <p:spPr>
          <a:xfrm>
            <a:off x="10677568" y="6423914"/>
            <a:ext cx="1052510" cy="365125"/>
          </a:xfrm>
          <a:prstGeom prst="rect">
            <a:avLst/>
          </a:prstGeom>
        </p:spPr>
        <p:txBody>
          <a:bodyPr vert="horz" lIns="91440" tIns="45720" rIns="91440" bIns="45720" rtlCol="0" anchor="ctr"/>
          <a:lstStyle>
            <a:lvl1pPr algn="r">
              <a:defRPr sz="900">
                <a:solidFill>
                  <a:srgbClr val="EC6608"/>
                </a:solidFill>
              </a:defRPr>
            </a:lvl1pPr>
          </a:lstStyle>
          <a:p>
            <a:fld id="{3A98EE3D-8CD1-4C3F-BD1C-C98C9596463C}" type="slidenum">
              <a:rPr lang="en-US" smtClean="0"/>
              <a:pPr/>
              <a:t>‹#›</a:t>
            </a:fld>
            <a:endParaRPr lang="en-US" dirty="0"/>
          </a:p>
        </p:txBody>
      </p:sp>
      <p:pic>
        <p:nvPicPr>
          <p:cNvPr id="10" name="Grafik 9">
            <a:extLst>
              <a:ext uri="{FF2B5EF4-FFF2-40B4-BE49-F238E27FC236}">
                <a16:creationId xmlns:a16="http://schemas.microsoft.com/office/drawing/2014/main" id="{7EF5A176-E753-47AC-872E-29232DFAB2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6107" y="728680"/>
            <a:ext cx="904324" cy="596520"/>
          </a:xfrm>
          <a:prstGeom prst="rect">
            <a:avLst/>
          </a:prstGeom>
        </p:spPr>
      </p:pic>
    </p:spTree>
    <p:extLst>
      <p:ext uri="{BB962C8B-B14F-4D97-AF65-F5344CB8AC3E}">
        <p14:creationId xmlns:p14="http://schemas.microsoft.com/office/powerpoint/2010/main" val="852443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2-spaltiger- Inhalt">
    <p:spTree>
      <p:nvGrpSpPr>
        <p:cNvPr id="1" name=""/>
        <p:cNvGrpSpPr/>
        <p:nvPr/>
      </p:nvGrpSpPr>
      <p:grpSpPr>
        <a:xfrm>
          <a:off x="0" y="0"/>
          <a:ext cx="0" cy="0"/>
          <a:chOff x="0" y="0"/>
          <a:chExt cx="0" cy="0"/>
        </a:xfrm>
      </p:grpSpPr>
      <p:sp>
        <p:nvSpPr>
          <p:cNvPr id="2" name="Titel 1"/>
          <p:cNvSpPr>
            <a:spLocks noGrp="1"/>
          </p:cNvSpPr>
          <p:nvPr>
            <p:ph type="title"/>
          </p:nvPr>
        </p:nvSpPr>
        <p:spPr>
          <a:xfrm>
            <a:off x="581192" y="602766"/>
            <a:ext cx="11029616" cy="808592"/>
          </a:xfrm>
          <a:prstGeom prst="rect">
            <a:avLst/>
          </a:prstGeom>
        </p:spPr>
        <p:txBody>
          <a:bodyPr rtlCol="0" anchor="b"/>
          <a:lstStyle/>
          <a:p>
            <a:pPr rtl="0"/>
            <a:r>
              <a:rPr lang="en-US"/>
              <a:t>Click to edit Master title style</a:t>
            </a:r>
            <a:endParaRPr lang="en-US" dirty="0"/>
          </a:p>
        </p:txBody>
      </p:sp>
      <p:sp>
        <p:nvSpPr>
          <p:cNvPr id="3" name="Inhaltsplatzhalter 2"/>
          <p:cNvSpPr>
            <a:spLocks noGrp="1"/>
          </p:cNvSpPr>
          <p:nvPr>
            <p:ph idx="1"/>
          </p:nvPr>
        </p:nvSpPr>
        <p:spPr>
          <a:xfrm>
            <a:off x="581192" y="1636788"/>
            <a:ext cx="5332591" cy="4824000"/>
          </a:xfrm>
          <a:prstGeom prst="rect">
            <a:avLst/>
          </a:prstGeom>
        </p:spPr>
        <p:txBody>
          <a:bodyPr rtlCol="0" anchor="t"/>
          <a:lstStyle>
            <a:lvl1pPr marL="306000" indent="-306000">
              <a:buClr>
                <a:srgbClr val="AC4D02"/>
              </a:buClr>
              <a:buFont typeface="Arial" panose="020B0604020202020204" pitchFamily="34" charset="0"/>
              <a:buChar char="•"/>
              <a:defRPr/>
            </a:lvl1pPr>
            <a:lvl2pPr marL="630000" indent="-306000">
              <a:buClr>
                <a:srgbClr val="AC4D02"/>
              </a:buClr>
              <a:buFont typeface="Arial" panose="020B0604020202020204" pitchFamily="34" charset="0"/>
              <a:buChar char="•"/>
              <a:defRPr/>
            </a:lvl2pPr>
            <a:lvl3pPr marL="900000" indent="-270000">
              <a:buClr>
                <a:srgbClr val="AC4D02"/>
              </a:buClr>
              <a:buFont typeface="Arial" panose="020B0604020202020204" pitchFamily="34" charset="0"/>
              <a:buChar char="•"/>
              <a:defRPr/>
            </a:lvl3pPr>
            <a:lvl4pPr marL="1242000" indent="-234000">
              <a:buClr>
                <a:srgbClr val="AC4D02"/>
              </a:buClr>
              <a:buFont typeface="Arial" panose="020B0604020202020204" pitchFamily="34" charset="0"/>
              <a:buChar char="•"/>
              <a:defRPr/>
            </a:lvl4pPr>
            <a:lvl5pPr marL="1602000" indent="-234000">
              <a:buClr>
                <a:srgbClr val="AC4D02"/>
              </a:buClr>
              <a:buFont typeface="Arial" panose="020B0604020202020204" pitchFamily="34" charset="0"/>
              <a:buChar char="•"/>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US" dirty="0"/>
          </a:p>
        </p:txBody>
      </p:sp>
      <p:sp>
        <p:nvSpPr>
          <p:cNvPr id="7" name="Inhaltsplatzhalter 2">
            <a:extLst>
              <a:ext uri="{FF2B5EF4-FFF2-40B4-BE49-F238E27FC236}">
                <a16:creationId xmlns:a16="http://schemas.microsoft.com/office/drawing/2014/main" id="{26A5A642-E296-4903-8CE7-AFC5B329939D}"/>
              </a:ext>
            </a:extLst>
          </p:cNvPr>
          <p:cNvSpPr>
            <a:spLocks noGrp="1"/>
          </p:cNvSpPr>
          <p:nvPr>
            <p:ph idx="13"/>
          </p:nvPr>
        </p:nvSpPr>
        <p:spPr>
          <a:xfrm>
            <a:off x="6374292" y="1630019"/>
            <a:ext cx="5332591" cy="4824000"/>
          </a:xfrm>
          <a:prstGeom prst="rect">
            <a:avLst/>
          </a:prstGeom>
        </p:spPr>
        <p:txBody>
          <a:bodyPr rtlCol="0" anchor="t"/>
          <a:lstStyle>
            <a:lvl1pPr marL="306000" indent="-306000">
              <a:buClr>
                <a:srgbClr val="AC4D02"/>
              </a:buClr>
              <a:buFont typeface="Arial" panose="020B0604020202020204" pitchFamily="34" charset="0"/>
              <a:buChar char="•"/>
              <a:defRPr/>
            </a:lvl1pPr>
            <a:lvl2pPr marL="630000" indent="-306000">
              <a:buClr>
                <a:srgbClr val="AC4D02"/>
              </a:buClr>
              <a:buFont typeface="Arial" panose="020B0604020202020204" pitchFamily="34" charset="0"/>
              <a:buChar char="•"/>
              <a:defRPr/>
            </a:lvl2pPr>
            <a:lvl3pPr marL="900000" indent="-270000">
              <a:buClr>
                <a:srgbClr val="AC4D02"/>
              </a:buClr>
              <a:buFont typeface="Arial" panose="020B0604020202020204" pitchFamily="34" charset="0"/>
              <a:buChar char="•"/>
              <a:defRPr/>
            </a:lvl3pPr>
            <a:lvl4pPr marL="1242000" indent="-234000">
              <a:buClr>
                <a:srgbClr val="AC4D02"/>
              </a:buClr>
              <a:buFont typeface="Arial" panose="020B0604020202020204" pitchFamily="34" charset="0"/>
              <a:buChar char="•"/>
              <a:defRPr/>
            </a:lvl4pPr>
            <a:lvl5pPr marL="1602000" indent="-234000">
              <a:buClr>
                <a:srgbClr val="AC4D02"/>
              </a:buClr>
              <a:buFont typeface="Arial" panose="020B0604020202020204" pitchFamily="34" charset="0"/>
              <a:buChar char="•"/>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US" dirty="0"/>
          </a:p>
        </p:txBody>
      </p:sp>
      <p:sp>
        <p:nvSpPr>
          <p:cNvPr id="16" name="Datumsplatzhalter 3">
            <a:extLst>
              <a:ext uri="{FF2B5EF4-FFF2-40B4-BE49-F238E27FC236}">
                <a16:creationId xmlns:a16="http://schemas.microsoft.com/office/drawing/2014/main" id="{1BEDD1D5-7D7C-4E80-8245-139688A5C2E6}"/>
              </a:ext>
            </a:extLst>
          </p:cNvPr>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9F719B8-3B3B-4618-8DF0-BACC0EE9F381}" type="datetime1">
              <a:rPr lang="de-DE" smtClean="0"/>
              <a:t>18.10.2022</a:t>
            </a:fld>
            <a:endParaRPr lang="en-US" dirty="0"/>
          </a:p>
        </p:txBody>
      </p:sp>
      <p:sp>
        <p:nvSpPr>
          <p:cNvPr id="17" name="Fußzeilenplatzhalter 4">
            <a:extLst>
              <a:ext uri="{FF2B5EF4-FFF2-40B4-BE49-F238E27FC236}">
                <a16:creationId xmlns:a16="http://schemas.microsoft.com/office/drawing/2014/main" id="{3281AA77-9D59-4236-AF0A-4B3C1C5038AD}"/>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endParaRPr lang="en-US" dirty="0"/>
          </a:p>
        </p:txBody>
      </p:sp>
      <p:sp>
        <p:nvSpPr>
          <p:cNvPr id="19" name="Foliennummernplatzhalter 5">
            <a:extLst>
              <a:ext uri="{FF2B5EF4-FFF2-40B4-BE49-F238E27FC236}">
                <a16:creationId xmlns:a16="http://schemas.microsoft.com/office/drawing/2014/main" id="{68E5E53C-B6DF-4813-BFCD-D60895DA21DE}"/>
              </a:ext>
            </a:extLst>
          </p:cNvPr>
          <p:cNvSpPr>
            <a:spLocks noGrp="1"/>
          </p:cNvSpPr>
          <p:nvPr>
            <p:ph type="sldNum" sz="quarter" idx="4"/>
          </p:nvPr>
        </p:nvSpPr>
        <p:spPr>
          <a:xfrm>
            <a:off x="10677568" y="6423914"/>
            <a:ext cx="1052510" cy="365125"/>
          </a:xfrm>
          <a:prstGeom prst="rect">
            <a:avLst/>
          </a:prstGeom>
        </p:spPr>
        <p:txBody>
          <a:bodyPr vert="horz" lIns="91440" tIns="45720" rIns="91440" bIns="45720" rtlCol="0" anchor="ctr"/>
          <a:lstStyle>
            <a:lvl1pPr algn="r">
              <a:defRPr sz="900">
                <a:solidFill>
                  <a:srgbClr val="EC6608"/>
                </a:solidFill>
              </a:defRPr>
            </a:lvl1pPr>
          </a:lstStyle>
          <a:p>
            <a:fld id="{3A98EE3D-8CD1-4C3F-BD1C-C98C9596463C}" type="slidenum">
              <a:rPr lang="en-US" smtClean="0"/>
              <a:pPr/>
              <a:t>‹#›</a:t>
            </a:fld>
            <a:endParaRPr lang="en-US" dirty="0"/>
          </a:p>
        </p:txBody>
      </p:sp>
      <p:pic>
        <p:nvPicPr>
          <p:cNvPr id="9" name="Grafik 8">
            <a:extLst>
              <a:ext uri="{FF2B5EF4-FFF2-40B4-BE49-F238E27FC236}">
                <a16:creationId xmlns:a16="http://schemas.microsoft.com/office/drawing/2014/main" id="{AFDBA4D2-DD8F-4F97-8418-27C58313E5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6107" y="728680"/>
            <a:ext cx="904324" cy="596520"/>
          </a:xfrm>
          <a:prstGeom prst="rect">
            <a:avLst/>
          </a:prstGeom>
        </p:spPr>
      </p:pic>
    </p:spTree>
    <p:extLst>
      <p:ext uri="{BB962C8B-B14F-4D97-AF65-F5344CB8AC3E}">
        <p14:creationId xmlns:p14="http://schemas.microsoft.com/office/powerpoint/2010/main" val="214475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und 2-spaltiger- Inhalt mit Titeln">
    <p:spTree>
      <p:nvGrpSpPr>
        <p:cNvPr id="1" name=""/>
        <p:cNvGrpSpPr/>
        <p:nvPr/>
      </p:nvGrpSpPr>
      <p:grpSpPr>
        <a:xfrm>
          <a:off x="0" y="0"/>
          <a:ext cx="0" cy="0"/>
          <a:chOff x="0" y="0"/>
          <a:chExt cx="0" cy="0"/>
        </a:xfrm>
      </p:grpSpPr>
      <p:sp>
        <p:nvSpPr>
          <p:cNvPr id="2" name="Titel 1"/>
          <p:cNvSpPr>
            <a:spLocks noGrp="1"/>
          </p:cNvSpPr>
          <p:nvPr>
            <p:ph type="title"/>
          </p:nvPr>
        </p:nvSpPr>
        <p:spPr>
          <a:xfrm>
            <a:off x="581192" y="602766"/>
            <a:ext cx="11029616" cy="808592"/>
          </a:xfrm>
          <a:prstGeom prst="rect">
            <a:avLst/>
          </a:prstGeom>
        </p:spPr>
        <p:txBody>
          <a:bodyPr rtlCol="0" anchor="b"/>
          <a:lstStyle/>
          <a:p>
            <a:pPr rtl="0"/>
            <a:r>
              <a:rPr lang="en-US"/>
              <a:t>Click to edit Master title style</a:t>
            </a:r>
            <a:endParaRPr lang="en-US" dirty="0"/>
          </a:p>
        </p:txBody>
      </p:sp>
      <p:sp>
        <p:nvSpPr>
          <p:cNvPr id="12" name="Textplatzhalter 2">
            <a:extLst>
              <a:ext uri="{FF2B5EF4-FFF2-40B4-BE49-F238E27FC236}">
                <a16:creationId xmlns:a16="http://schemas.microsoft.com/office/drawing/2014/main" id="{252A5EB2-35D8-490A-9EFB-9A52520E3B77}"/>
              </a:ext>
            </a:extLst>
          </p:cNvPr>
          <p:cNvSpPr>
            <a:spLocks noGrp="1"/>
          </p:cNvSpPr>
          <p:nvPr>
            <p:ph type="body" idx="14"/>
          </p:nvPr>
        </p:nvSpPr>
        <p:spPr>
          <a:xfrm>
            <a:off x="581191" y="1465705"/>
            <a:ext cx="5332591" cy="557784"/>
          </a:xfrm>
          <a:prstGeom prst="rect">
            <a:avLst/>
          </a:prstGeom>
        </p:spPr>
        <p:txBody>
          <a:bodyPr rtlCol="0" anchor="ctr">
            <a:noAutofit/>
          </a:bodyPr>
          <a:lstStyle>
            <a:lvl1pPr marL="0" indent="0">
              <a:buNone/>
              <a:defRPr sz="2000" b="0">
                <a:solidFill>
                  <a:srgbClr val="AC4D0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14" name="Inhaltsplatzhalter 2">
            <a:extLst>
              <a:ext uri="{FF2B5EF4-FFF2-40B4-BE49-F238E27FC236}">
                <a16:creationId xmlns:a16="http://schemas.microsoft.com/office/drawing/2014/main" id="{5FFF55DC-B7F2-4C96-B991-80963D8E9DBF}"/>
              </a:ext>
            </a:extLst>
          </p:cNvPr>
          <p:cNvSpPr>
            <a:spLocks noGrp="1"/>
          </p:cNvSpPr>
          <p:nvPr>
            <p:ph idx="1"/>
          </p:nvPr>
        </p:nvSpPr>
        <p:spPr>
          <a:xfrm>
            <a:off x="581192" y="2098253"/>
            <a:ext cx="5332591" cy="4356000"/>
          </a:xfrm>
          <a:prstGeom prst="rect">
            <a:avLst/>
          </a:prstGeom>
        </p:spPr>
        <p:txBody>
          <a:bodyPr rtlCol="0" anchor="t"/>
          <a:lstStyle>
            <a:lvl1pPr marL="306000" indent="-306000">
              <a:buClr>
                <a:srgbClr val="AC4D02"/>
              </a:buClr>
              <a:buFont typeface="Arial" panose="020B0604020202020204" pitchFamily="34" charset="0"/>
              <a:buChar char="•"/>
              <a:defRPr/>
            </a:lvl1pPr>
            <a:lvl2pPr marL="630000" indent="-306000">
              <a:buClr>
                <a:srgbClr val="AC4D02"/>
              </a:buClr>
              <a:buFont typeface="Arial" panose="020B0604020202020204" pitchFamily="34" charset="0"/>
              <a:buChar char="•"/>
              <a:defRPr/>
            </a:lvl2pPr>
            <a:lvl3pPr marL="900000" indent="-270000">
              <a:buClr>
                <a:srgbClr val="AC4D02"/>
              </a:buClr>
              <a:buFont typeface="Arial" panose="020B0604020202020204" pitchFamily="34" charset="0"/>
              <a:buChar char="•"/>
              <a:defRPr/>
            </a:lvl3pPr>
            <a:lvl4pPr marL="1242000" indent="-234000">
              <a:buClr>
                <a:srgbClr val="AC4D02"/>
              </a:buClr>
              <a:buFont typeface="Arial" panose="020B0604020202020204" pitchFamily="34" charset="0"/>
              <a:buChar char="•"/>
              <a:defRPr/>
            </a:lvl4pPr>
            <a:lvl5pPr marL="1602000" indent="-234000">
              <a:buClr>
                <a:srgbClr val="AC4D02"/>
              </a:buClr>
              <a:buFont typeface="Arial" panose="020B0604020202020204" pitchFamily="34" charset="0"/>
              <a:buChar char="•"/>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US" dirty="0"/>
          </a:p>
        </p:txBody>
      </p:sp>
      <p:sp>
        <p:nvSpPr>
          <p:cNvPr id="16" name="Textplatzhalter 2">
            <a:extLst>
              <a:ext uri="{FF2B5EF4-FFF2-40B4-BE49-F238E27FC236}">
                <a16:creationId xmlns:a16="http://schemas.microsoft.com/office/drawing/2014/main" id="{F82DFA59-B1AA-4D31-A2D9-306CFACF3EEF}"/>
              </a:ext>
            </a:extLst>
          </p:cNvPr>
          <p:cNvSpPr>
            <a:spLocks noGrp="1"/>
          </p:cNvSpPr>
          <p:nvPr>
            <p:ph type="body" idx="15"/>
          </p:nvPr>
        </p:nvSpPr>
        <p:spPr>
          <a:xfrm>
            <a:off x="6364352" y="1486440"/>
            <a:ext cx="5332591" cy="557784"/>
          </a:xfrm>
          <a:prstGeom prst="rect">
            <a:avLst/>
          </a:prstGeom>
        </p:spPr>
        <p:txBody>
          <a:bodyPr rtlCol="0" anchor="ctr">
            <a:noAutofit/>
          </a:bodyPr>
          <a:lstStyle>
            <a:lvl1pPr marL="0" indent="0">
              <a:buNone/>
              <a:defRPr sz="2000" b="0">
                <a:solidFill>
                  <a:srgbClr val="AC4D0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19" name="Datumsplatzhalter 3">
            <a:extLst>
              <a:ext uri="{FF2B5EF4-FFF2-40B4-BE49-F238E27FC236}">
                <a16:creationId xmlns:a16="http://schemas.microsoft.com/office/drawing/2014/main" id="{5D9A740D-FA9A-438B-97DD-8513D359716A}"/>
              </a:ext>
            </a:extLst>
          </p:cNvPr>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9F719B8-3B3B-4618-8DF0-BACC0EE9F381}" type="datetime1">
              <a:rPr lang="de-DE" smtClean="0"/>
              <a:t>18.10.2022</a:t>
            </a:fld>
            <a:endParaRPr lang="en-US" dirty="0"/>
          </a:p>
        </p:txBody>
      </p:sp>
      <p:sp>
        <p:nvSpPr>
          <p:cNvPr id="20" name="Fußzeilenplatzhalter 4">
            <a:extLst>
              <a:ext uri="{FF2B5EF4-FFF2-40B4-BE49-F238E27FC236}">
                <a16:creationId xmlns:a16="http://schemas.microsoft.com/office/drawing/2014/main" id="{8F3E878F-C493-4219-A20D-5E0B9EEEAA12}"/>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endParaRPr lang="en-US" dirty="0"/>
          </a:p>
        </p:txBody>
      </p:sp>
      <p:sp>
        <p:nvSpPr>
          <p:cNvPr id="22" name="Foliennummernplatzhalter 5">
            <a:extLst>
              <a:ext uri="{FF2B5EF4-FFF2-40B4-BE49-F238E27FC236}">
                <a16:creationId xmlns:a16="http://schemas.microsoft.com/office/drawing/2014/main" id="{F8D542D5-4B27-44BB-9C0D-47D6B70B2125}"/>
              </a:ext>
            </a:extLst>
          </p:cNvPr>
          <p:cNvSpPr>
            <a:spLocks noGrp="1"/>
          </p:cNvSpPr>
          <p:nvPr>
            <p:ph type="sldNum" sz="quarter" idx="4"/>
          </p:nvPr>
        </p:nvSpPr>
        <p:spPr>
          <a:xfrm>
            <a:off x="10677568" y="6423914"/>
            <a:ext cx="1052510" cy="365125"/>
          </a:xfrm>
          <a:prstGeom prst="rect">
            <a:avLst/>
          </a:prstGeom>
        </p:spPr>
        <p:txBody>
          <a:bodyPr vert="horz" lIns="91440" tIns="45720" rIns="91440" bIns="45720" rtlCol="0" anchor="ctr"/>
          <a:lstStyle>
            <a:lvl1pPr algn="r">
              <a:defRPr sz="900">
                <a:solidFill>
                  <a:srgbClr val="EC6608"/>
                </a:solidFill>
              </a:defRPr>
            </a:lvl1pPr>
          </a:lstStyle>
          <a:p>
            <a:fld id="{3A98EE3D-8CD1-4C3F-BD1C-C98C9596463C}" type="slidenum">
              <a:rPr lang="en-US" smtClean="0"/>
              <a:pPr/>
              <a:t>‹#›</a:t>
            </a:fld>
            <a:endParaRPr lang="en-US" dirty="0"/>
          </a:p>
        </p:txBody>
      </p:sp>
      <p:sp>
        <p:nvSpPr>
          <p:cNvPr id="23" name="Inhaltsplatzhalter 2">
            <a:extLst>
              <a:ext uri="{FF2B5EF4-FFF2-40B4-BE49-F238E27FC236}">
                <a16:creationId xmlns:a16="http://schemas.microsoft.com/office/drawing/2014/main" id="{3498C4E2-12B1-47ED-AF77-4A3A9A120BAE}"/>
              </a:ext>
            </a:extLst>
          </p:cNvPr>
          <p:cNvSpPr>
            <a:spLocks noGrp="1"/>
          </p:cNvSpPr>
          <p:nvPr>
            <p:ph idx="16"/>
          </p:nvPr>
        </p:nvSpPr>
        <p:spPr>
          <a:xfrm>
            <a:off x="6362054" y="2112219"/>
            <a:ext cx="5332591" cy="4356000"/>
          </a:xfrm>
          <a:prstGeom prst="rect">
            <a:avLst/>
          </a:prstGeom>
        </p:spPr>
        <p:txBody>
          <a:bodyPr rtlCol="0" anchor="t"/>
          <a:lstStyle>
            <a:lvl1pPr marL="306000" indent="-306000">
              <a:buClr>
                <a:srgbClr val="AC4D02"/>
              </a:buClr>
              <a:buFont typeface="Arial" panose="020B0604020202020204" pitchFamily="34" charset="0"/>
              <a:buChar char="•"/>
              <a:defRPr/>
            </a:lvl1pPr>
            <a:lvl2pPr marL="630000" indent="-306000">
              <a:buClr>
                <a:srgbClr val="AC4D02"/>
              </a:buClr>
              <a:buFont typeface="Arial" panose="020B0604020202020204" pitchFamily="34" charset="0"/>
              <a:buChar char="•"/>
              <a:defRPr/>
            </a:lvl2pPr>
            <a:lvl3pPr marL="900000" indent="-270000">
              <a:buClr>
                <a:srgbClr val="AC4D02"/>
              </a:buClr>
              <a:buFont typeface="Arial" panose="020B0604020202020204" pitchFamily="34" charset="0"/>
              <a:buChar char="•"/>
              <a:defRPr/>
            </a:lvl3pPr>
            <a:lvl4pPr marL="1242000" indent="-234000">
              <a:buClr>
                <a:srgbClr val="AC4D02"/>
              </a:buClr>
              <a:buFont typeface="Arial" panose="020B0604020202020204" pitchFamily="34" charset="0"/>
              <a:buChar char="•"/>
              <a:defRPr/>
            </a:lvl4pPr>
            <a:lvl5pPr marL="1602000" indent="-234000">
              <a:buClr>
                <a:srgbClr val="AC4D02"/>
              </a:buClr>
              <a:buFont typeface="Arial" panose="020B0604020202020204" pitchFamily="34" charset="0"/>
              <a:buChar char="•"/>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US" dirty="0"/>
          </a:p>
        </p:txBody>
      </p:sp>
      <p:pic>
        <p:nvPicPr>
          <p:cNvPr id="11" name="Grafik 10">
            <a:extLst>
              <a:ext uri="{FF2B5EF4-FFF2-40B4-BE49-F238E27FC236}">
                <a16:creationId xmlns:a16="http://schemas.microsoft.com/office/drawing/2014/main" id="{24BF583E-A82B-4D2C-8623-F5B40EA11F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6107" y="728680"/>
            <a:ext cx="904324" cy="596520"/>
          </a:xfrm>
          <a:prstGeom prst="rect">
            <a:avLst/>
          </a:prstGeom>
        </p:spPr>
      </p:pic>
    </p:spTree>
    <p:extLst>
      <p:ext uri="{BB962C8B-B14F-4D97-AF65-F5344CB8AC3E}">
        <p14:creationId xmlns:p14="http://schemas.microsoft.com/office/powerpoint/2010/main" val="2953268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BF2F8010-061C-4750-A41D-42B23A654EDF}"/>
              </a:ext>
            </a:extLst>
          </p:cNvPr>
          <p:cNvSpPr>
            <a:spLocks noGrp="1"/>
          </p:cNvSpPr>
          <p:nvPr>
            <p:ph type="title"/>
          </p:nvPr>
        </p:nvSpPr>
        <p:spPr>
          <a:xfrm>
            <a:off x="581192" y="602766"/>
            <a:ext cx="11029616" cy="808592"/>
          </a:xfrm>
          <a:prstGeom prst="rect">
            <a:avLst/>
          </a:prstGeom>
        </p:spPr>
        <p:txBody>
          <a:bodyPr rtlCol="0" anchor="b"/>
          <a:lstStyle/>
          <a:p>
            <a:pPr rtl="0"/>
            <a:r>
              <a:rPr lang="en-US"/>
              <a:t>Click to edit Master title style</a:t>
            </a:r>
            <a:endParaRPr lang="en-US" dirty="0"/>
          </a:p>
        </p:txBody>
      </p:sp>
      <p:sp>
        <p:nvSpPr>
          <p:cNvPr id="11" name="Datumsplatzhalter 3">
            <a:extLst>
              <a:ext uri="{FF2B5EF4-FFF2-40B4-BE49-F238E27FC236}">
                <a16:creationId xmlns:a16="http://schemas.microsoft.com/office/drawing/2014/main" id="{5DDE8160-9B4A-43CD-BEC8-61955911D6B5}"/>
              </a:ext>
            </a:extLst>
          </p:cNvPr>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9F719B8-3B3B-4618-8DF0-BACC0EE9F381}" type="datetime1">
              <a:rPr lang="de-DE" smtClean="0"/>
              <a:t>18.10.2022</a:t>
            </a:fld>
            <a:endParaRPr lang="en-US" dirty="0"/>
          </a:p>
        </p:txBody>
      </p:sp>
      <p:sp>
        <p:nvSpPr>
          <p:cNvPr id="12" name="Fußzeilenplatzhalter 4">
            <a:extLst>
              <a:ext uri="{FF2B5EF4-FFF2-40B4-BE49-F238E27FC236}">
                <a16:creationId xmlns:a16="http://schemas.microsoft.com/office/drawing/2014/main" id="{E26B30F2-14C6-4310-BBC9-8DEA52A3C67F}"/>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endParaRPr lang="en-US" dirty="0"/>
          </a:p>
        </p:txBody>
      </p:sp>
      <p:sp>
        <p:nvSpPr>
          <p:cNvPr id="14" name="Foliennummernplatzhalter 5">
            <a:extLst>
              <a:ext uri="{FF2B5EF4-FFF2-40B4-BE49-F238E27FC236}">
                <a16:creationId xmlns:a16="http://schemas.microsoft.com/office/drawing/2014/main" id="{2CDB775C-4FEE-4196-B3E8-B75EB70B19AE}"/>
              </a:ext>
            </a:extLst>
          </p:cNvPr>
          <p:cNvSpPr>
            <a:spLocks noGrp="1"/>
          </p:cNvSpPr>
          <p:nvPr>
            <p:ph type="sldNum" sz="quarter" idx="4"/>
          </p:nvPr>
        </p:nvSpPr>
        <p:spPr>
          <a:xfrm>
            <a:off x="10677568" y="6423914"/>
            <a:ext cx="1052510" cy="365125"/>
          </a:xfrm>
          <a:prstGeom prst="rect">
            <a:avLst/>
          </a:prstGeom>
        </p:spPr>
        <p:txBody>
          <a:bodyPr vert="horz" lIns="91440" tIns="45720" rIns="91440" bIns="45720" rtlCol="0" anchor="ctr"/>
          <a:lstStyle>
            <a:lvl1pPr algn="r">
              <a:defRPr sz="900">
                <a:solidFill>
                  <a:srgbClr val="EC6608"/>
                </a:solidFill>
              </a:defRPr>
            </a:lvl1pPr>
          </a:lstStyle>
          <a:p>
            <a:fld id="{3A98EE3D-8CD1-4C3F-BD1C-C98C9596463C}" type="slidenum">
              <a:rPr lang="en-US" smtClean="0"/>
              <a:pPr/>
              <a:t>‹#›</a:t>
            </a:fld>
            <a:endParaRPr lang="en-US" dirty="0"/>
          </a:p>
        </p:txBody>
      </p:sp>
      <p:pic>
        <p:nvPicPr>
          <p:cNvPr id="7" name="Grafik 6">
            <a:extLst>
              <a:ext uri="{FF2B5EF4-FFF2-40B4-BE49-F238E27FC236}">
                <a16:creationId xmlns:a16="http://schemas.microsoft.com/office/drawing/2014/main" id="{76704CEE-E9A9-42BE-B25A-FD9E1FCA8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6107" y="728680"/>
            <a:ext cx="904324" cy="596520"/>
          </a:xfrm>
          <a:prstGeom prst="rect">
            <a:avLst/>
          </a:prstGeom>
        </p:spPr>
      </p:pic>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9" name="Rechteck 8"/>
          <p:cNvSpPr>
            <a:spLocks noChangeAspect="1"/>
          </p:cNvSpPr>
          <p:nvPr/>
        </p:nvSpPr>
        <p:spPr>
          <a:xfrm>
            <a:off x="447817" y="601200"/>
            <a:ext cx="3682723" cy="592880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 name="Textplatzhalter 3"/>
          <p:cNvSpPr>
            <a:spLocks noGrp="1"/>
          </p:cNvSpPr>
          <p:nvPr>
            <p:ph type="body" sz="half" idx="2"/>
          </p:nvPr>
        </p:nvSpPr>
        <p:spPr>
          <a:xfrm>
            <a:off x="767857" y="1858618"/>
            <a:ext cx="3031852" cy="4340152"/>
          </a:xfrm>
          <a:prstGeom prst="rect">
            <a:avLst/>
          </a:prstGeo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
        <p:nvSpPr>
          <p:cNvPr id="13" name="Inhaltsplatzhalter 2">
            <a:extLst>
              <a:ext uri="{FF2B5EF4-FFF2-40B4-BE49-F238E27FC236}">
                <a16:creationId xmlns:a16="http://schemas.microsoft.com/office/drawing/2014/main" id="{0AE53C52-717B-4527-B154-F2C3573C4F23}"/>
              </a:ext>
            </a:extLst>
          </p:cNvPr>
          <p:cNvSpPr>
            <a:spLocks noGrp="1"/>
          </p:cNvSpPr>
          <p:nvPr>
            <p:ph idx="13"/>
          </p:nvPr>
        </p:nvSpPr>
        <p:spPr>
          <a:xfrm>
            <a:off x="4450580" y="1858618"/>
            <a:ext cx="7279497" cy="4608000"/>
          </a:xfrm>
          <a:prstGeom prst="rect">
            <a:avLst/>
          </a:prstGeom>
        </p:spPr>
        <p:txBody>
          <a:bodyPr rtlCol="0" anchor="t"/>
          <a:lstStyle>
            <a:lvl1pPr marL="306000" indent="-306000">
              <a:buClr>
                <a:srgbClr val="AC4D02"/>
              </a:buClr>
              <a:buFont typeface="Arial" panose="020B0604020202020204" pitchFamily="34" charset="0"/>
              <a:buChar char="•"/>
              <a:defRPr/>
            </a:lvl1pPr>
            <a:lvl2pPr marL="630000" indent="-306000">
              <a:buClr>
                <a:srgbClr val="AC4D02"/>
              </a:buClr>
              <a:buFont typeface="Arial" panose="020B0604020202020204" pitchFamily="34" charset="0"/>
              <a:buChar char="•"/>
              <a:defRPr/>
            </a:lvl2pPr>
            <a:lvl3pPr marL="900000" indent="-270000">
              <a:buClr>
                <a:srgbClr val="AC4D02"/>
              </a:buClr>
              <a:buFont typeface="Arial" panose="020B0604020202020204" pitchFamily="34" charset="0"/>
              <a:buChar char="•"/>
              <a:defRPr/>
            </a:lvl3pPr>
            <a:lvl4pPr marL="1242000" indent="-234000">
              <a:buClr>
                <a:srgbClr val="AC4D02"/>
              </a:buClr>
              <a:buFont typeface="Arial" panose="020B0604020202020204" pitchFamily="34" charset="0"/>
              <a:buChar char="•"/>
              <a:defRPr/>
            </a:lvl4pPr>
            <a:lvl5pPr marL="1602000" indent="-234000">
              <a:buClr>
                <a:srgbClr val="AC4D02"/>
              </a:buClr>
              <a:buFont typeface="Arial" panose="020B0604020202020204" pitchFamily="34" charset="0"/>
              <a:buChar char="•"/>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US" dirty="0"/>
          </a:p>
        </p:txBody>
      </p:sp>
      <p:sp>
        <p:nvSpPr>
          <p:cNvPr id="17" name="Datumsplatzhalter 3">
            <a:extLst>
              <a:ext uri="{FF2B5EF4-FFF2-40B4-BE49-F238E27FC236}">
                <a16:creationId xmlns:a16="http://schemas.microsoft.com/office/drawing/2014/main" id="{37635C79-DCB7-4A2C-80F6-BB2A248D3A49}"/>
              </a:ext>
            </a:extLst>
          </p:cNvPr>
          <p:cNvSpPr>
            <a:spLocks noGrp="1"/>
          </p:cNvSpPr>
          <p:nvPr>
            <p:ph type="dt" sz="half" idx="14"/>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9F719B8-3B3B-4618-8DF0-BACC0EE9F381}" type="datetime1">
              <a:rPr lang="de-DE" smtClean="0"/>
              <a:t>18.10.2022</a:t>
            </a:fld>
            <a:endParaRPr lang="en-US" dirty="0"/>
          </a:p>
        </p:txBody>
      </p:sp>
      <p:sp>
        <p:nvSpPr>
          <p:cNvPr id="18" name="Fußzeilenplatzhalter 4">
            <a:extLst>
              <a:ext uri="{FF2B5EF4-FFF2-40B4-BE49-F238E27FC236}">
                <a16:creationId xmlns:a16="http://schemas.microsoft.com/office/drawing/2014/main" id="{AE987EB9-8915-44CC-B3F1-58E90C54341A}"/>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endParaRPr lang="en-US" dirty="0"/>
          </a:p>
        </p:txBody>
      </p:sp>
      <p:sp>
        <p:nvSpPr>
          <p:cNvPr id="20" name="Foliennummernplatzhalter 5">
            <a:extLst>
              <a:ext uri="{FF2B5EF4-FFF2-40B4-BE49-F238E27FC236}">
                <a16:creationId xmlns:a16="http://schemas.microsoft.com/office/drawing/2014/main" id="{FF0025D9-DBC3-4FA9-87A1-18143350ED9E}"/>
              </a:ext>
            </a:extLst>
          </p:cNvPr>
          <p:cNvSpPr>
            <a:spLocks noGrp="1"/>
          </p:cNvSpPr>
          <p:nvPr>
            <p:ph type="sldNum" sz="quarter" idx="4"/>
          </p:nvPr>
        </p:nvSpPr>
        <p:spPr>
          <a:xfrm>
            <a:off x="10677568" y="6423914"/>
            <a:ext cx="1052510" cy="365125"/>
          </a:xfrm>
          <a:prstGeom prst="rect">
            <a:avLst/>
          </a:prstGeom>
        </p:spPr>
        <p:txBody>
          <a:bodyPr vert="horz" lIns="91440" tIns="45720" rIns="91440" bIns="45720" rtlCol="0" anchor="ctr"/>
          <a:lstStyle>
            <a:lvl1pPr algn="r">
              <a:defRPr sz="900">
                <a:solidFill>
                  <a:srgbClr val="EC6608"/>
                </a:solidFill>
              </a:defRPr>
            </a:lvl1pPr>
          </a:lstStyle>
          <a:p>
            <a:fld id="{3A98EE3D-8CD1-4C3F-BD1C-C98C9596463C}" type="slidenum">
              <a:rPr lang="en-US" smtClean="0"/>
              <a:pPr/>
              <a:t>‹#›</a:t>
            </a:fld>
            <a:endParaRPr lang="en-US" dirty="0"/>
          </a:p>
        </p:txBody>
      </p:sp>
      <p:pic>
        <p:nvPicPr>
          <p:cNvPr id="8" name="Grafik 7">
            <a:extLst>
              <a:ext uri="{FF2B5EF4-FFF2-40B4-BE49-F238E27FC236}">
                <a16:creationId xmlns:a16="http://schemas.microsoft.com/office/drawing/2014/main" id="{802D9C21-0374-4B16-89C8-B269CAA47A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6107" y="728680"/>
            <a:ext cx="904324" cy="596520"/>
          </a:xfrm>
          <a:prstGeom prst="rect">
            <a:avLst/>
          </a:prstGeom>
        </p:spPr>
      </p:pic>
    </p:spTree>
    <p:extLst>
      <p:ext uri="{BB962C8B-B14F-4D97-AF65-F5344CB8AC3E}">
        <p14:creationId xmlns:p14="http://schemas.microsoft.com/office/powerpoint/2010/main" val="1261766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rfolie_nur_mit_Logos">
    <p:spTree>
      <p:nvGrpSpPr>
        <p:cNvPr id="1" name=""/>
        <p:cNvGrpSpPr/>
        <p:nvPr/>
      </p:nvGrpSpPr>
      <p:grpSpPr>
        <a:xfrm>
          <a:off x="0" y="0"/>
          <a:ext cx="0" cy="0"/>
          <a:chOff x="0" y="0"/>
          <a:chExt cx="0" cy="0"/>
        </a:xfrm>
      </p:grpSpPr>
      <p:sp>
        <p:nvSpPr>
          <p:cNvPr id="18" name="Datumsplatzhalter 3">
            <a:extLst>
              <a:ext uri="{FF2B5EF4-FFF2-40B4-BE49-F238E27FC236}">
                <a16:creationId xmlns:a16="http://schemas.microsoft.com/office/drawing/2014/main" id="{DE562EA2-C89E-4C3C-9708-807143A16223}"/>
              </a:ext>
            </a:extLst>
          </p:cNvPr>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9F719B8-3B3B-4618-8DF0-BACC0EE9F381}" type="datetime1">
              <a:rPr lang="de-DE" smtClean="0"/>
              <a:t>18.10.2022</a:t>
            </a:fld>
            <a:endParaRPr lang="en-US" dirty="0"/>
          </a:p>
        </p:txBody>
      </p:sp>
      <p:sp>
        <p:nvSpPr>
          <p:cNvPr id="19" name="Fußzeilenplatzhalter 4">
            <a:extLst>
              <a:ext uri="{FF2B5EF4-FFF2-40B4-BE49-F238E27FC236}">
                <a16:creationId xmlns:a16="http://schemas.microsoft.com/office/drawing/2014/main" id="{374ABC7D-1D25-4899-898A-1693F4AE1FF2}"/>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endParaRPr lang="en-US" dirty="0"/>
          </a:p>
        </p:txBody>
      </p:sp>
      <p:sp>
        <p:nvSpPr>
          <p:cNvPr id="9" name="Foliennummernplatzhalter 5">
            <a:extLst>
              <a:ext uri="{FF2B5EF4-FFF2-40B4-BE49-F238E27FC236}">
                <a16:creationId xmlns:a16="http://schemas.microsoft.com/office/drawing/2014/main" id="{B2E3898B-63AA-4599-A3C6-0D0D71A5A23C}"/>
              </a:ext>
            </a:extLst>
          </p:cNvPr>
          <p:cNvSpPr>
            <a:spLocks noGrp="1"/>
          </p:cNvSpPr>
          <p:nvPr>
            <p:ph type="sldNum" sz="quarter" idx="4"/>
          </p:nvPr>
        </p:nvSpPr>
        <p:spPr>
          <a:xfrm>
            <a:off x="10677568" y="6423914"/>
            <a:ext cx="1052510" cy="365125"/>
          </a:xfrm>
          <a:prstGeom prst="rect">
            <a:avLst/>
          </a:prstGeom>
        </p:spPr>
        <p:txBody>
          <a:bodyPr vert="horz" lIns="91440" tIns="45720" rIns="91440" bIns="45720" rtlCol="0" anchor="ctr"/>
          <a:lstStyle>
            <a:lvl1pPr algn="r">
              <a:defRPr sz="900">
                <a:solidFill>
                  <a:srgbClr val="EC6608"/>
                </a:solidFill>
              </a:defRPr>
            </a:lvl1pPr>
          </a:lstStyle>
          <a:p>
            <a:fld id="{3A98EE3D-8CD1-4C3F-BD1C-C98C9596463C}" type="slidenum">
              <a:rPr lang="en-US" smtClean="0"/>
              <a:pPr/>
              <a:t>‹#›</a:t>
            </a:fld>
            <a:endParaRPr lang="en-US" dirty="0"/>
          </a:p>
        </p:txBody>
      </p:sp>
      <p:pic>
        <p:nvPicPr>
          <p:cNvPr id="5" name="Grafik 4">
            <a:extLst>
              <a:ext uri="{FF2B5EF4-FFF2-40B4-BE49-F238E27FC236}">
                <a16:creationId xmlns:a16="http://schemas.microsoft.com/office/drawing/2014/main" id="{0F05809F-4490-4164-99E4-778A45C1A1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6107" y="728680"/>
            <a:ext cx="904324" cy="596520"/>
          </a:xfrm>
          <a:prstGeom prst="rect">
            <a:avLst/>
          </a:prstGeom>
        </p:spPr>
      </p:pic>
    </p:spTree>
    <p:extLst>
      <p:ext uri="{BB962C8B-B14F-4D97-AF65-F5344CB8AC3E}">
        <p14:creationId xmlns:p14="http://schemas.microsoft.com/office/powerpoint/2010/main" val="1358379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A6D7CE5A-3C75-4F78-8849-4086AC136C0F}"/>
              </a:ext>
            </a:extLst>
          </p:cNvPr>
          <p:cNvSpPr>
            <a:spLocks noChangeAspect="1"/>
          </p:cNvSpPr>
          <p:nvPr userDrawn="1"/>
        </p:nvSpPr>
        <p:spPr>
          <a:xfrm>
            <a:off x="447817" y="5593061"/>
            <a:ext cx="11290860" cy="90000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Titel 1">
            <a:extLst>
              <a:ext uri="{FF2B5EF4-FFF2-40B4-BE49-F238E27FC236}">
                <a16:creationId xmlns:a16="http://schemas.microsoft.com/office/drawing/2014/main" id="{301069C1-CFAA-48BF-A084-DD5D9A82438D}"/>
              </a:ext>
            </a:extLst>
          </p:cNvPr>
          <p:cNvSpPr>
            <a:spLocks noGrp="1"/>
          </p:cNvSpPr>
          <p:nvPr>
            <p:ph type="ctrTitle" hasCustomPrompt="1"/>
          </p:nvPr>
        </p:nvSpPr>
        <p:spPr>
          <a:xfrm>
            <a:off x="382411" y="3972341"/>
            <a:ext cx="11356266" cy="1475013"/>
          </a:xfrm>
          <a:prstGeom prst="rect">
            <a:avLst/>
          </a:prstGeom>
          <a:effectLst/>
        </p:spPr>
        <p:txBody>
          <a:bodyPr rtlCol="0" anchor="b">
            <a:normAutofit/>
          </a:bodyPr>
          <a:lstStyle>
            <a:lvl1pPr>
              <a:defRPr sz="3600" cap="all" baseline="0">
                <a:solidFill>
                  <a:srgbClr val="1D1D1B"/>
                </a:solidFill>
                <a:latin typeface="Avenir Next LT Pro" panose="020B0504020202020204" pitchFamily="34" charset="0"/>
              </a:defRPr>
            </a:lvl1pPr>
          </a:lstStyle>
          <a:p>
            <a:pPr rtl="0"/>
            <a:r>
              <a:rPr lang="de-DE" dirty="0"/>
              <a:t>Abschlusstext</a:t>
            </a:r>
            <a:endParaRPr lang="en-US" dirty="0"/>
          </a:p>
        </p:txBody>
      </p:sp>
      <p:sp>
        <p:nvSpPr>
          <p:cNvPr id="18" name="Datumsplatzhalter 3">
            <a:extLst>
              <a:ext uri="{FF2B5EF4-FFF2-40B4-BE49-F238E27FC236}">
                <a16:creationId xmlns:a16="http://schemas.microsoft.com/office/drawing/2014/main" id="{DE562EA2-C89E-4C3C-9708-807143A16223}"/>
              </a:ext>
            </a:extLst>
          </p:cNvPr>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9F719B8-3B3B-4618-8DF0-BACC0EE9F381}" type="datetime1">
              <a:rPr lang="de-DE" smtClean="0"/>
              <a:t>18.10.2022</a:t>
            </a:fld>
            <a:endParaRPr lang="en-US" dirty="0"/>
          </a:p>
        </p:txBody>
      </p:sp>
      <p:sp>
        <p:nvSpPr>
          <p:cNvPr id="19" name="Fußzeilenplatzhalter 4">
            <a:extLst>
              <a:ext uri="{FF2B5EF4-FFF2-40B4-BE49-F238E27FC236}">
                <a16:creationId xmlns:a16="http://schemas.microsoft.com/office/drawing/2014/main" id="{374ABC7D-1D25-4899-898A-1693F4AE1FF2}"/>
              </a:ext>
            </a:extLst>
          </p:cNvPr>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endParaRPr lang="en-US" dirty="0"/>
          </a:p>
        </p:txBody>
      </p:sp>
      <p:sp>
        <p:nvSpPr>
          <p:cNvPr id="21" name="Foliennummernplatzhalter 5">
            <a:extLst>
              <a:ext uri="{FF2B5EF4-FFF2-40B4-BE49-F238E27FC236}">
                <a16:creationId xmlns:a16="http://schemas.microsoft.com/office/drawing/2014/main" id="{DA49B1A6-CA8F-4B14-88CB-7DBC122A3622}"/>
              </a:ext>
            </a:extLst>
          </p:cNvPr>
          <p:cNvSpPr>
            <a:spLocks noGrp="1"/>
          </p:cNvSpPr>
          <p:nvPr>
            <p:ph type="sldNum" sz="quarter" idx="4"/>
          </p:nvPr>
        </p:nvSpPr>
        <p:spPr>
          <a:xfrm>
            <a:off x="10677568" y="6423914"/>
            <a:ext cx="1052510" cy="365125"/>
          </a:xfrm>
          <a:prstGeom prst="rect">
            <a:avLst/>
          </a:prstGeom>
        </p:spPr>
        <p:txBody>
          <a:bodyPr vert="horz" lIns="91440" tIns="45720" rIns="91440" bIns="45720" rtlCol="0" anchor="ctr"/>
          <a:lstStyle>
            <a:lvl1pPr algn="r">
              <a:defRPr sz="900">
                <a:solidFill>
                  <a:srgbClr val="EC6608"/>
                </a:solidFill>
              </a:defRPr>
            </a:lvl1pPr>
          </a:lstStyle>
          <a:p>
            <a:fld id="{3A98EE3D-8CD1-4C3F-BD1C-C98C9596463C}" type="slidenum">
              <a:rPr lang="en-US" smtClean="0"/>
              <a:pPr/>
              <a:t>‹#›</a:t>
            </a:fld>
            <a:endParaRPr lang="en-US" dirty="0"/>
          </a:p>
        </p:txBody>
      </p:sp>
      <p:pic>
        <p:nvPicPr>
          <p:cNvPr id="4" name="Grafik 3">
            <a:extLst>
              <a:ext uri="{FF2B5EF4-FFF2-40B4-BE49-F238E27FC236}">
                <a16:creationId xmlns:a16="http://schemas.microsoft.com/office/drawing/2014/main" id="{1027D1A8-57B2-4C14-98D8-C2AB80CBB9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2087" y="1690135"/>
            <a:ext cx="5022319" cy="1986228"/>
          </a:xfrm>
          <a:prstGeom prst="rect">
            <a:avLst/>
          </a:prstGeom>
        </p:spPr>
      </p:pic>
    </p:spTree>
    <p:extLst>
      <p:ext uri="{BB962C8B-B14F-4D97-AF65-F5344CB8AC3E}">
        <p14:creationId xmlns:p14="http://schemas.microsoft.com/office/powerpoint/2010/main" val="366680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9F719B8-3B3B-4618-8DF0-BACC0EE9F381}" type="datetime1">
              <a:rPr lang="de-DE" smtClean="0"/>
              <a:t>18.10.2022</a:t>
            </a:fld>
            <a:endParaRPr lang="en-US" dirty="0"/>
          </a:p>
        </p:txBody>
      </p:sp>
      <p:sp>
        <p:nvSpPr>
          <p:cNvPr id="5" name="Fußzeilenplatzhalt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endParaRPr lang="en-US" dirty="0"/>
          </a:p>
        </p:txBody>
      </p:sp>
      <p:sp>
        <p:nvSpPr>
          <p:cNvPr id="6" name="Foliennummernplatzhalter 5"/>
          <p:cNvSpPr>
            <a:spLocks noGrp="1"/>
          </p:cNvSpPr>
          <p:nvPr>
            <p:ph type="sldNum" sz="quarter" idx="4"/>
          </p:nvPr>
        </p:nvSpPr>
        <p:spPr>
          <a:xfrm>
            <a:off x="10677568" y="6423914"/>
            <a:ext cx="1052510" cy="365125"/>
          </a:xfrm>
          <a:prstGeom prst="rect">
            <a:avLst/>
          </a:prstGeom>
        </p:spPr>
        <p:txBody>
          <a:bodyPr vert="horz" lIns="91440" tIns="45720" rIns="91440" bIns="45720" rtlCol="0" anchor="ctr"/>
          <a:lstStyle>
            <a:lvl1pPr algn="r">
              <a:defRPr sz="900">
                <a:solidFill>
                  <a:srgbClr val="EC6608"/>
                </a:solidFill>
              </a:defRPr>
            </a:lvl1pPr>
          </a:lstStyle>
          <a:p>
            <a:fld id="{3A98EE3D-8CD1-4C3F-BD1C-C98C9596463C}" type="slidenum">
              <a:rPr lang="en-US" smtClean="0"/>
              <a:pPr/>
              <a:t>‹#›</a:t>
            </a:fld>
            <a:endParaRPr lang="en-US" dirty="0"/>
          </a:p>
        </p:txBody>
      </p:sp>
      <p:sp>
        <p:nvSpPr>
          <p:cNvPr id="9" name="Rechteck 8"/>
          <p:cNvSpPr/>
          <p:nvPr/>
        </p:nvSpPr>
        <p:spPr>
          <a:xfrm>
            <a:off x="446534" y="318054"/>
            <a:ext cx="3703320" cy="36000"/>
          </a:xfrm>
          <a:prstGeom prst="rect">
            <a:avLst/>
          </a:prstGeom>
          <a:solidFill>
            <a:srgbClr val="1D1D1B"/>
          </a:solidFill>
          <a:ln>
            <a:noFill/>
          </a:ln>
          <a:effectLst/>
        </p:spPr>
        <p:style>
          <a:lnRef idx="1">
            <a:schemeClr val="accent1"/>
          </a:lnRef>
          <a:fillRef idx="3">
            <a:schemeClr val="accent1"/>
          </a:fillRef>
          <a:effectRef idx="2">
            <a:schemeClr val="accent1"/>
          </a:effectRef>
          <a:fontRef idx="minor">
            <a:schemeClr val="lt1"/>
          </a:fontRef>
        </p:style>
      </p:sp>
      <p:sp>
        <p:nvSpPr>
          <p:cNvPr id="10" name="Rechteck 9"/>
          <p:cNvSpPr/>
          <p:nvPr/>
        </p:nvSpPr>
        <p:spPr>
          <a:xfrm>
            <a:off x="8042147" y="314497"/>
            <a:ext cx="3703320" cy="36000"/>
          </a:xfrm>
          <a:prstGeom prst="rect">
            <a:avLst/>
          </a:prstGeom>
          <a:solidFill>
            <a:srgbClr val="AC4D02"/>
          </a:solidFill>
          <a:ln>
            <a:noFill/>
          </a:ln>
          <a:effectLst/>
        </p:spPr>
        <p:style>
          <a:lnRef idx="1">
            <a:schemeClr val="accent1"/>
          </a:lnRef>
          <a:fillRef idx="3">
            <a:schemeClr val="accent1"/>
          </a:fillRef>
          <a:effectRef idx="2">
            <a:schemeClr val="accent1"/>
          </a:effectRef>
          <a:fontRef idx="minor">
            <a:schemeClr val="lt1"/>
          </a:fontRef>
        </p:style>
      </p:sp>
      <p:sp>
        <p:nvSpPr>
          <p:cNvPr id="11" name="Rechteck 10"/>
          <p:cNvSpPr/>
          <p:nvPr/>
        </p:nvSpPr>
        <p:spPr>
          <a:xfrm>
            <a:off x="4241830" y="318054"/>
            <a:ext cx="3703320" cy="36000"/>
          </a:xfrm>
          <a:prstGeom prst="rect">
            <a:avLst/>
          </a:prstGeom>
          <a:solidFill>
            <a:srgbClr val="EC6608"/>
          </a:solidFill>
          <a:ln>
            <a:noFill/>
          </a:ln>
          <a:effectLst/>
        </p:spPr>
        <p:style>
          <a:lnRef idx="1">
            <a:schemeClr val="accent1"/>
          </a:lnRef>
          <a:fillRef idx="3">
            <a:schemeClr val="accent1"/>
          </a:fillRef>
          <a:effectRef idx="2">
            <a:schemeClr val="accent1"/>
          </a:effectRef>
          <a:fontRef idx="minor">
            <a:schemeClr val="lt1"/>
          </a:fontRef>
        </p:style>
      </p:sp>
      <p:sp>
        <p:nvSpPr>
          <p:cNvPr id="8" name="Titelplatzhalter 1">
            <a:extLst>
              <a:ext uri="{FF2B5EF4-FFF2-40B4-BE49-F238E27FC236}">
                <a16:creationId xmlns:a16="http://schemas.microsoft.com/office/drawing/2014/main" id="{EFAEFF04-84F9-46E3-8DC7-0D528F1A1321}"/>
              </a:ext>
            </a:extLst>
          </p:cNvPr>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de" dirty="0"/>
              <a:t>Titelmasterformat durch Klicken bearbeiten</a:t>
            </a:r>
            <a:endParaRPr lang="en-US" dirty="0"/>
          </a:p>
        </p:txBody>
      </p:sp>
      <p:sp>
        <p:nvSpPr>
          <p:cNvPr id="12" name="Textplatzhalter 2">
            <a:extLst>
              <a:ext uri="{FF2B5EF4-FFF2-40B4-BE49-F238E27FC236}">
                <a16:creationId xmlns:a16="http://schemas.microsoft.com/office/drawing/2014/main" id="{1363CB66-3713-4FA7-ABBC-0950CD86FF4C}"/>
              </a:ext>
            </a:extLst>
          </p:cNvPr>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de" dirty="0"/>
              <a:t>Textmasterformate durch Klicken bearbeiten</a:t>
            </a:r>
          </a:p>
          <a:p>
            <a:pPr lvl="1" rtl="0"/>
            <a:r>
              <a:rPr lang="de" dirty="0"/>
              <a:t>Zweite Ebene</a:t>
            </a:r>
          </a:p>
          <a:p>
            <a:pPr lvl="2" rtl="0"/>
            <a:r>
              <a:rPr lang="de" dirty="0"/>
              <a:t>Dritte Ebene</a:t>
            </a:r>
          </a:p>
          <a:p>
            <a:pPr lvl="3" rtl="0"/>
            <a:r>
              <a:rPr lang="de" dirty="0"/>
              <a:t>Vierte Ebene</a:t>
            </a:r>
          </a:p>
          <a:p>
            <a:pPr lvl="4" rtl="0"/>
            <a:r>
              <a:rPr lang="de" dirty="0"/>
              <a:t>Fünfte Ebene</a:t>
            </a:r>
            <a:endParaRPr lang="en-US" dirty="0"/>
          </a:p>
        </p:txBody>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67" r:id="rId2"/>
    <p:sldLayoutId id="2147483757" r:id="rId3"/>
    <p:sldLayoutId id="2147483763" r:id="rId4"/>
    <p:sldLayoutId id="2147483765" r:id="rId5"/>
    <p:sldLayoutId id="2147483760" r:id="rId6"/>
    <p:sldLayoutId id="2147483706" r:id="rId7"/>
    <p:sldLayoutId id="2147483766" r:id="rId8"/>
    <p:sldLayoutId id="2147483758" r:id="rId9"/>
    <p:sldLayoutId id="2147483768" r:id="rId10"/>
  </p:sldLayoutIdLst>
  <p:hf hdr="0" ftr="0" dt="0"/>
  <p:txStyles>
    <p:titleStyle>
      <a:lvl1pPr algn="l" defTabSz="457200" rtl="0" eaLnBrk="1" latinLnBrk="0" hangingPunct="1">
        <a:lnSpc>
          <a:spcPct val="100000"/>
        </a:lnSpc>
        <a:spcBef>
          <a:spcPct val="0"/>
        </a:spcBef>
        <a:buNone/>
        <a:defRPr sz="2800" b="0" kern="1200" cap="all">
          <a:solidFill>
            <a:srgbClr val="1D1D1B"/>
          </a:solidFill>
          <a:latin typeface="Avenir Next LT Pro" panose="020B0504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rgbClr val="AC4D02"/>
        </a:buClr>
        <a:buSzPct val="92000"/>
        <a:buFont typeface="Arial" panose="020B0604020202020204" pitchFamily="34" charset="0"/>
        <a:buChar char="•"/>
        <a:defRPr sz="1700" kern="1200">
          <a:solidFill>
            <a:srgbClr val="1D1D1B"/>
          </a:solidFill>
          <a:latin typeface="Avenir Next LT Pro" panose="020B0504020202020204" pitchFamily="34" charset="0"/>
          <a:ea typeface="+mn-ea"/>
          <a:cs typeface="+mn-cs"/>
        </a:defRPr>
      </a:lvl1pPr>
      <a:lvl2pPr marL="630000" indent="-306000" algn="l" defTabSz="457200" rtl="0" eaLnBrk="1" latinLnBrk="0" hangingPunct="1">
        <a:spcBef>
          <a:spcPct val="20000"/>
        </a:spcBef>
        <a:spcAft>
          <a:spcPts val="600"/>
        </a:spcAft>
        <a:buClr>
          <a:srgbClr val="AC4D02"/>
        </a:buClr>
        <a:buSzPct val="92000"/>
        <a:buFont typeface="Arial" panose="020B0604020202020204" pitchFamily="34" charset="0"/>
        <a:buChar char="•"/>
        <a:defRPr sz="1400" kern="1200">
          <a:solidFill>
            <a:srgbClr val="1D1D1B"/>
          </a:solidFill>
          <a:latin typeface="Avenir Next LT Pro" panose="020B0504020202020204" pitchFamily="34" charset="0"/>
          <a:ea typeface="+mn-ea"/>
          <a:cs typeface="+mn-cs"/>
        </a:defRPr>
      </a:lvl2pPr>
      <a:lvl3pPr marL="900000" indent="-270000" algn="l" defTabSz="457200" rtl="0" eaLnBrk="1" latinLnBrk="0" hangingPunct="1">
        <a:spcBef>
          <a:spcPct val="20000"/>
        </a:spcBef>
        <a:spcAft>
          <a:spcPts val="600"/>
        </a:spcAft>
        <a:buClr>
          <a:srgbClr val="AC4D02"/>
        </a:buClr>
        <a:buSzPct val="92000"/>
        <a:buFont typeface="Arial" panose="020B0604020202020204" pitchFamily="34" charset="0"/>
        <a:buChar char="•"/>
        <a:defRPr sz="1300" kern="1200">
          <a:solidFill>
            <a:srgbClr val="1D1D1B"/>
          </a:solidFill>
          <a:latin typeface="Avenir Next LT Pro" panose="020B0504020202020204" pitchFamily="34" charset="0"/>
          <a:ea typeface="+mn-ea"/>
          <a:cs typeface="+mn-cs"/>
        </a:defRPr>
      </a:lvl3pPr>
      <a:lvl4pPr marL="1242000" indent="-234000" algn="l" defTabSz="457200" rtl="0" eaLnBrk="1" latinLnBrk="0" hangingPunct="1">
        <a:spcBef>
          <a:spcPct val="20000"/>
        </a:spcBef>
        <a:spcAft>
          <a:spcPts val="600"/>
        </a:spcAft>
        <a:buClr>
          <a:srgbClr val="AC4D02"/>
        </a:buClr>
        <a:buSzPct val="92000"/>
        <a:buFont typeface="Arial" panose="020B0604020202020204" pitchFamily="34" charset="0"/>
        <a:buChar char="•"/>
        <a:defRPr sz="1100" kern="1200">
          <a:solidFill>
            <a:srgbClr val="1D1D1B"/>
          </a:solidFill>
          <a:latin typeface="Avenir Next LT Pro" panose="020B0504020202020204" pitchFamily="34" charset="0"/>
          <a:ea typeface="+mn-ea"/>
          <a:cs typeface="+mn-cs"/>
        </a:defRPr>
      </a:lvl4pPr>
      <a:lvl5pPr marL="1602000" indent="-234000" algn="l" defTabSz="457200" rtl="0" eaLnBrk="1" latinLnBrk="0" hangingPunct="1">
        <a:spcBef>
          <a:spcPct val="20000"/>
        </a:spcBef>
        <a:spcAft>
          <a:spcPts val="600"/>
        </a:spcAft>
        <a:buClr>
          <a:srgbClr val="AC4D02"/>
        </a:buClr>
        <a:buSzPct val="92000"/>
        <a:buFont typeface="Arial" panose="020B0604020202020204" pitchFamily="34" charset="0"/>
        <a:buChar char="•"/>
        <a:defRPr sz="1100" kern="1200">
          <a:solidFill>
            <a:srgbClr val="1D1D1B"/>
          </a:solidFill>
          <a:latin typeface="Avenir Next LT Pro" panose="020B0504020202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5.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emf"/><Relationship Id="rId7" Type="http://schemas.openxmlformats.org/officeDocument/2006/relationships/image" Target="../media/image30.jpeg"/><Relationship Id="rId2" Type="http://schemas.openxmlformats.org/officeDocument/2006/relationships/image" Target="../media/image25.emf"/><Relationship Id="rId1" Type="http://schemas.openxmlformats.org/officeDocument/2006/relationships/slideLayout" Target="../slideLayouts/slideLayout3.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 Id="rId9" Type="http://schemas.openxmlformats.org/officeDocument/2006/relationships/image" Target="../media/image3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sciencedirect.com/book/9781856179294/formulas-and-calculations-for-drilling-production-and-workover" TargetMode="External"/><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21E816-31F5-48BB-BD02-D15F2F18B48A}"/>
              </a:ext>
            </a:extLst>
          </p:cNvPr>
          <p:cNvSpPr>
            <a:spLocks noGrp="1"/>
          </p:cNvSpPr>
          <p:nvPr>
            <p:ph type="ctrTitle"/>
          </p:nvPr>
        </p:nvSpPr>
        <p:spPr>
          <a:xfrm>
            <a:off x="423503" y="3846803"/>
            <a:ext cx="11344994" cy="2373655"/>
          </a:xfrm>
        </p:spPr>
        <p:txBody>
          <a:bodyPr rtlCol="0" anchor="b">
            <a:normAutofit/>
          </a:bodyPr>
          <a:lstStyle/>
          <a:p>
            <a:pPr algn="ctr" rtl="0"/>
            <a:r>
              <a:rPr lang="en-GB" sz="3200" dirty="0">
                <a:solidFill>
                  <a:schemeClr val="bg1"/>
                </a:solidFill>
              </a:rPr>
              <a:t>Glass Fibre Reinforced Epoxy Casing System for Geothermal Application</a:t>
            </a:r>
            <a:r>
              <a:rPr lang="de" sz="3200" dirty="0">
                <a:solidFill>
                  <a:schemeClr val="bg1"/>
                </a:solidFill>
              </a:rPr>
              <a:t> </a:t>
            </a:r>
          </a:p>
        </p:txBody>
      </p:sp>
      <p:sp>
        <p:nvSpPr>
          <p:cNvPr id="3" name="Untertitel 2">
            <a:extLst>
              <a:ext uri="{FF2B5EF4-FFF2-40B4-BE49-F238E27FC236}">
                <a16:creationId xmlns:a16="http://schemas.microsoft.com/office/drawing/2014/main" id="{835D6E6B-3353-491C-A3C6-F278D6CED8B3}"/>
              </a:ext>
            </a:extLst>
          </p:cNvPr>
          <p:cNvSpPr>
            <a:spLocks noGrp="1"/>
          </p:cNvSpPr>
          <p:nvPr>
            <p:ph type="subTitle" idx="1"/>
          </p:nvPr>
        </p:nvSpPr>
        <p:spPr/>
        <p:txBody>
          <a:bodyPr rtlCol="0" anchor="t">
            <a:normAutofit lnSpcReduction="10000"/>
          </a:bodyPr>
          <a:lstStyle/>
          <a:p>
            <a:pPr rtl="0"/>
            <a:br>
              <a:rPr lang="de" dirty="0"/>
            </a:br>
            <a:endParaRPr lang="de" dirty="0"/>
          </a:p>
        </p:txBody>
      </p:sp>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icture containing text, indoor, old, opened&#10;&#10;Description automatically generated">
            <a:extLst>
              <a:ext uri="{FF2B5EF4-FFF2-40B4-BE49-F238E27FC236}">
                <a16:creationId xmlns:a16="http://schemas.microsoft.com/office/drawing/2014/main" id="{F2BAA3B8-EFDD-0B90-B92F-0E7026A67F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1019" y="1789684"/>
            <a:ext cx="3509962" cy="4679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
        <p:nvSpPr>
          <p:cNvPr id="8" name="Title 7">
            <a:extLst>
              <a:ext uri="{FF2B5EF4-FFF2-40B4-BE49-F238E27FC236}">
                <a16:creationId xmlns:a16="http://schemas.microsoft.com/office/drawing/2014/main" id="{0DBD104F-5B84-2F8E-0CB6-F9E085ED3C55}"/>
              </a:ext>
            </a:extLst>
          </p:cNvPr>
          <p:cNvSpPr>
            <a:spLocks noGrp="1"/>
          </p:cNvSpPr>
          <p:nvPr>
            <p:ph type="title"/>
          </p:nvPr>
        </p:nvSpPr>
        <p:spPr/>
        <p:txBody>
          <a:bodyPr>
            <a:normAutofit/>
          </a:bodyPr>
          <a:lstStyle/>
          <a:p>
            <a:r>
              <a:rPr lang="en-US" sz="2800" dirty="0">
                <a:solidFill>
                  <a:srgbClr val="1D1D1B"/>
                </a:solidFill>
                <a:latin typeface="Avenir Next LT Pro" panose="020B0504020202020204" pitchFamily="34" charset="0"/>
              </a:rPr>
              <a:t>product qualification</a:t>
            </a:r>
            <a:r>
              <a:rPr lang="en-US" sz="2800" dirty="0"/>
              <a:t>: Tensile Test</a:t>
            </a:r>
            <a:endParaRPr lang="en-GB" sz="2800" dirty="0"/>
          </a:p>
        </p:txBody>
      </p:sp>
      <p:sp>
        <p:nvSpPr>
          <p:cNvPr id="6" name="Slide Number Placeholder 5">
            <a:extLst>
              <a:ext uri="{FF2B5EF4-FFF2-40B4-BE49-F238E27FC236}">
                <a16:creationId xmlns:a16="http://schemas.microsoft.com/office/drawing/2014/main" id="{BFD37F0F-B1B0-3CA1-ED20-A31EA31B26FD}"/>
              </a:ext>
            </a:extLst>
          </p:cNvPr>
          <p:cNvSpPr>
            <a:spLocks noGrp="1"/>
          </p:cNvSpPr>
          <p:nvPr>
            <p:ph type="sldNum" sz="quarter" idx="4"/>
          </p:nvPr>
        </p:nvSpPr>
        <p:spPr/>
        <p:txBody>
          <a:bodyPr/>
          <a:lstStyle/>
          <a:p>
            <a:fld id="{3A98EE3D-8CD1-4C3F-BD1C-C98C9596463C}" type="slidenum">
              <a:rPr lang="en-US" smtClean="0"/>
              <a:pPr/>
              <a:t>10</a:t>
            </a:fld>
            <a:endParaRPr lang="en-US" dirty="0"/>
          </a:p>
        </p:txBody>
      </p:sp>
      <p:pic>
        <p:nvPicPr>
          <p:cNvPr id="13" name="Picture 12" descr="A picture containing blue&#10;&#10;Description automatically generated">
            <a:extLst>
              <a:ext uri="{FF2B5EF4-FFF2-40B4-BE49-F238E27FC236}">
                <a16:creationId xmlns:a16="http://schemas.microsoft.com/office/drawing/2014/main" id="{9D9640C1-890D-7C79-9CDD-67A274690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92" y="1789685"/>
            <a:ext cx="3509962" cy="46799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
        <p:nvSpPr>
          <p:cNvPr id="5" name="Inhaltsplatzhalter 6">
            <a:extLst>
              <a:ext uri="{FF2B5EF4-FFF2-40B4-BE49-F238E27FC236}">
                <a16:creationId xmlns:a16="http://schemas.microsoft.com/office/drawing/2014/main" id="{47B48718-78A0-5B60-5561-213B97EB24D5}"/>
              </a:ext>
            </a:extLst>
          </p:cNvPr>
          <p:cNvSpPr txBox="1">
            <a:spLocks/>
          </p:cNvSpPr>
          <p:nvPr/>
        </p:nvSpPr>
        <p:spPr>
          <a:xfrm>
            <a:off x="8100846" y="1905938"/>
            <a:ext cx="3726648" cy="4356000"/>
          </a:xfrm>
          <a:prstGeom prst="rect">
            <a:avLst/>
          </a:prstGeom>
        </p:spPr>
        <p:txBody>
          <a:bodyPr>
            <a:normAutofit lnSpcReduction="10000"/>
          </a:bodyPr>
          <a:lstStyle>
            <a:lvl1pPr marL="306000" indent="-306000" algn="l" defTabSz="457200" rtl="0" eaLnBrk="1" latinLnBrk="0" hangingPunct="1">
              <a:lnSpc>
                <a:spcPct val="110000"/>
              </a:lnSpc>
              <a:spcBef>
                <a:spcPct val="20000"/>
              </a:spcBef>
              <a:spcAft>
                <a:spcPts val="600"/>
              </a:spcAft>
              <a:buClr>
                <a:srgbClr val="AC4D02"/>
              </a:buClr>
              <a:buSzPct val="92000"/>
              <a:buFont typeface="Arial" panose="020B0604020202020204" pitchFamily="34" charset="0"/>
              <a:buChar char="•"/>
              <a:defRPr sz="1700" kern="1200">
                <a:solidFill>
                  <a:srgbClr val="1D1D1B"/>
                </a:solidFill>
                <a:latin typeface="Avenir Next LT Pro" panose="020B0504020202020204" pitchFamily="34" charset="0"/>
                <a:ea typeface="+mn-ea"/>
                <a:cs typeface="+mn-cs"/>
              </a:defRPr>
            </a:lvl1pPr>
            <a:lvl2pPr marL="630000" indent="-306000" algn="l" defTabSz="457200" rtl="0" eaLnBrk="1" latinLnBrk="0" hangingPunct="1">
              <a:spcBef>
                <a:spcPct val="20000"/>
              </a:spcBef>
              <a:spcAft>
                <a:spcPts val="600"/>
              </a:spcAft>
              <a:buClr>
                <a:srgbClr val="AC4D02"/>
              </a:buClr>
              <a:buSzPct val="92000"/>
              <a:buFont typeface="Arial" panose="020B0604020202020204" pitchFamily="34" charset="0"/>
              <a:buChar char="•"/>
              <a:defRPr sz="1400" kern="1200">
                <a:solidFill>
                  <a:srgbClr val="1D1D1B"/>
                </a:solidFill>
                <a:latin typeface="Avenir Next LT Pro" panose="020B0504020202020204" pitchFamily="34" charset="0"/>
                <a:ea typeface="+mn-ea"/>
                <a:cs typeface="+mn-cs"/>
              </a:defRPr>
            </a:lvl2pPr>
            <a:lvl3pPr marL="900000" indent="-270000" algn="l" defTabSz="457200" rtl="0" eaLnBrk="1" latinLnBrk="0" hangingPunct="1">
              <a:spcBef>
                <a:spcPct val="20000"/>
              </a:spcBef>
              <a:spcAft>
                <a:spcPts val="600"/>
              </a:spcAft>
              <a:buClr>
                <a:srgbClr val="AC4D02"/>
              </a:buClr>
              <a:buSzPct val="92000"/>
              <a:buFont typeface="Arial" panose="020B0604020202020204" pitchFamily="34" charset="0"/>
              <a:buChar char="•"/>
              <a:defRPr sz="1300" kern="1200">
                <a:solidFill>
                  <a:srgbClr val="1D1D1B"/>
                </a:solidFill>
                <a:latin typeface="Avenir Next LT Pro" panose="020B0504020202020204" pitchFamily="34" charset="0"/>
                <a:ea typeface="+mn-ea"/>
                <a:cs typeface="+mn-cs"/>
              </a:defRPr>
            </a:lvl3pPr>
            <a:lvl4pPr marL="1242000" indent="-234000" algn="l" defTabSz="457200" rtl="0" eaLnBrk="1" latinLnBrk="0" hangingPunct="1">
              <a:spcBef>
                <a:spcPct val="20000"/>
              </a:spcBef>
              <a:spcAft>
                <a:spcPts val="600"/>
              </a:spcAft>
              <a:buClr>
                <a:srgbClr val="AC4D02"/>
              </a:buClr>
              <a:buSzPct val="92000"/>
              <a:buFont typeface="Arial" panose="020B0604020202020204" pitchFamily="34" charset="0"/>
              <a:buChar char="•"/>
              <a:defRPr sz="1100" kern="1200">
                <a:solidFill>
                  <a:srgbClr val="1D1D1B"/>
                </a:solidFill>
                <a:latin typeface="Avenir Next LT Pro" panose="020B0504020202020204" pitchFamily="34" charset="0"/>
                <a:ea typeface="+mn-ea"/>
                <a:cs typeface="+mn-cs"/>
              </a:defRPr>
            </a:lvl4pPr>
            <a:lvl5pPr marL="1602000" indent="-234000" algn="l" defTabSz="457200" rtl="0" eaLnBrk="1" latinLnBrk="0" hangingPunct="1">
              <a:spcBef>
                <a:spcPct val="20000"/>
              </a:spcBef>
              <a:spcAft>
                <a:spcPts val="600"/>
              </a:spcAft>
              <a:buClr>
                <a:srgbClr val="AC4D02"/>
              </a:buClr>
              <a:buSzPct val="92000"/>
              <a:buFont typeface="Arial" panose="020B0604020202020204" pitchFamily="34" charset="0"/>
              <a:buChar char="•"/>
              <a:defRPr sz="1100" kern="1200">
                <a:solidFill>
                  <a:srgbClr val="1D1D1B"/>
                </a:solidFill>
                <a:latin typeface="Avenir Next LT Pro" panose="020B0504020202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800" i="1" u="sng" dirty="0"/>
              <a:t>Strain Measurement</a:t>
            </a:r>
          </a:p>
          <a:p>
            <a:r>
              <a:rPr lang="en-US" sz="1800" dirty="0"/>
              <a:t>Conventional Tests fail to determine exact moment of the fiber failure.</a:t>
            </a:r>
          </a:p>
          <a:p>
            <a:r>
              <a:rPr lang="en-US" sz="1800" dirty="0"/>
              <a:t>This presents challenge to evaluating the exact process of pipe failure</a:t>
            </a:r>
          </a:p>
          <a:p>
            <a:pPr marL="0" indent="0">
              <a:buNone/>
            </a:pPr>
            <a:r>
              <a:rPr lang="en-US" sz="1800" i="1" u="sng" dirty="0"/>
              <a:t>Optical Strain Measurement</a:t>
            </a:r>
          </a:p>
          <a:p>
            <a:r>
              <a:rPr lang="en-US" sz="1800" dirty="0"/>
              <a:t>New set-up developed by ITE allows effective determination of the strain effect on the fibers, thereby yielding more precise data.</a:t>
            </a:r>
          </a:p>
        </p:txBody>
      </p:sp>
    </p:spTree>
    <p:extLst>
      <p:ext uri="{BB962C8B-B14F-4D97-AF65-F5344CB8AC3E}">
        <p14:creationId xmlns:p14="http://schemas.microsoft.com/office/powerpoint/2010/main" val="2363526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114249B-DAB2-4E6C-9709-2E222A1301B2}"/>
              </a:ext>
            </a:extLst>
          </p:cNvPr>
          <p:cNvSpPr>
            <a:spLocks noGrp="1"/>
          </p:cNvSpPr>
          <p:nvPr>
            <p:ph type="title"/>
          </p:nvPr>
        </p:nvSpPr>
        <p:spPr/>
        <p:txBody>
          <a:bodyPr>
            <a:normAutofit/>
          </a:bodyPr>
          <a:lstStyle/>
          <a:p>
            <a:r>
              <a:rPr lang="de-DE" dirty="0" err="1"/>
              <a:t>Product</a:t>
            </a:r>
            <a:r>
              <a:rPr lang="de-DE" dirty="0"/>
              <a:t> </a:t>
            </a:r>
            <a:r>
              <a:rPr lang="de-DE" dirty="0" err="1"/>
              <a:t>Qualification</a:t>
            </a:r>
            <a:r>
              <a:rPr lang="de-DE" dirty="0"/>
              <a:t>: Burst Test</a:t>
            </a:r>
            <a:endParaRPr lang="en-NZ" sz="2200" dirty="0"/>
          </a:p>
        </p:txBody>
      </p:sp>
      <p:sp>
        <p:nvSpPr>
          <p:cNvPr id="9" name="Textplatzhalter 8">
            <a:extLst>
              <a:ext uri="{FF2B5EF4-FFF2-40B4-BE49-F238E27FC236}">
                <a16:creationId xmlns:a16="http://schemas.microsoft.com/office/drawing/2014/main" id="{D4917128-DD2E-491B-B7D3-9DC398D1B4CC}"/>
              </a:ext>
            </a:extLst>
          </p:cNvPr>
          <p:cNvSpPr>
            <a:spLocks noGrp="1"/>
          </p:cNvSpPr>
          <p:nvPr>
            <p:ph type="body" idx="14"/>
          </p:nvPr>
        </p:nvSpPr>
        <p:spPr>
          <a:xfrm>
            <a:off x="581191" y="1465705"/>
            <a:ext cx="7516329" cy="557784"/>
          </a:xfrm>
        </p:spPr>
        <p:txBody>
          <a:bodyPr/>
          <a:lstStyle/>
          <a:p>
            <a:r>
              <a:rPr lang="en-US" dirty="0"/>
              <a:t>Internal pressure and axial load test stand for long term testing</a:t>
            </a:r>
            <a:endParaRPr lang="de-DE" dirty="0"/>
          </a:p>
        </p:txBody>
      </p:sp>
      <p:sp>
        <p:nvSpPr>
          <p:cNvPr id="5" name="Foliennummernplatzhalter 4">
            <a:extLst>
              <a:ext uri="{FF2B5EF4-FFF2-40B4-BE49-F238E27FC236}">
                <a16:creationId xmlns:a16="http://schemas.microsoft.com/office/drawing/2014/main" id="{ABEDA489-8E46-4326-AF1D-9678A667C4B3}"/>
              </a:ext>
            </a:extLst>
          </p:cNvPr>
          <p:cNvSpPr>
            <a:spLocks noGrp="1"/>
          </p:cNvSpPr>
          <p:nvPr>
            <p:ph type="sldNum" sz="quarter" idx="4"/>
          </p:nvPr>
        </p:nvSpPr>
        <p:spPr/>
        <p:txBody>
          <a:bodyPr/>
          <a:lstStyle/>
          <a:p>
            <a:pPr rtl="0"/>
            <a:fld id="{3A98EE3D-8CD1-4C3F-BD1C-C98C9596463C}" type="slidenum">
              <a:rPr lang="en-US" smtClean="0"/>
              <a:t>11</a:t>
            </a:fld>
            <a:endParaRPr lang="en-US" dirty="0"/>
          </a:p>
        </p:txBody>
      </p:sp>
      <p:pic>
        <p:nvPicPr>
          <p:cNvPr id="7" name="Inhaltsplatzhalter 3">
            <a:extLst>
              <a:ext uri="{FF2B5EF4-FFF2-40B4-BE49-F238E27FC236}">
                <a16:creationId xmlns:a16="http://schemas.microsoft.com/office/drawing/2014/main" id="{795BFBBD-1BE4-4FB1-95D5-2B020A44D7A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2243048"/>
            <a:ext cx="6643991" cy="3291824"/>
          </a:xfrm>
        </p:spPr>
      </p:pic>
      <p:graphicFrame>
        <p:nvGraphicFramePr>
          <p:cNvPr id="8" name="Tabelle 5">
            <a:extLst>
              <a:ext uri="{FF2B5EF4-FFF2-40B4-BE49-F238E27FC236}">
                <a16:creationId xmlns:a16="http://schemas.microsoft.com/office/drawing/2014/main" id="{515191E3-1FCF-4A5D-831F-901D91CC8F7D}"/>
              </a:ext>
            </a:extLst>
          </p:cNvPr>
          <p:cNvGraphicFramePr>
            <a:graphicFrameLocks noGrp="1"/>
          </p:cNvGraphicFramePr>
          <p:nvPr/>
        </p:nvGraphicFramePr>
        <p:xfrm>
          <a:off x="7481497" y="2961860"/>
          <a:ext cx="3950124" cy="1854200"/>
        </p:xfrm>
        <a:graphic>
          <a:graphicData uri="http://schemas.openxmlformats.org/drawingml/2006/table">
            <a:tbl>
              <a:tblPr firstRow="1" bandRow="1">
                <a:tableStyleId>{9D7B26C5-4107-4FEC-AEDC-1716B250A1EF}</a:tableStyleId>
              </a:tblPr>
              <a:tblGrid>
                <a:gridCol w="2411533">
                  <a:extLst>
                    <a:ext uri="{9D8B030D-6E8A-4147-A177-3AD203B41FA5}">
                      <a16:colId xmlns:a16="http://schemas.microsoft.com/office/drawing/2014/main" val="3280100484"/>
                    </a:ext>
                  </a:extLst>
                </a:gridCol>
                <a:gridCol w="1538591">
                  <a:extLst>
                    <a:ext uri="{9D8B030D-6E8A-4147-A177-3AD203B41FA5}">
                      <a16:colId xmlns:a16="http://schemas.microsoft.com/office/drawing/2014/main" val="766487813"/>
                    </a:ext>
                  </a:extLst>
                </a:gridCol>
              </a:tblGrid>
              <a:tr h="370840">
                <a:tc gridSpan="2">
                  <a:txBody>
                    <a:bodyPr/>
                    <a:lstStyle/>
                    <a:p>
                      <a:r>
                        <a:rPr lang="en-US" dirty="0"/>
                        <a:t>Properties</a:t>
                      </a:r>
                    </a:p>
                  </a:txBody>
                  <a:tcPr/>
                </a:tc>
                <a:tc hMerge="1">
                  <a:txBody>
                    <a:bodyPr/>
                    <a:lstStyle/>
                    <a:p>
                      <a:endParaRPr lang="en-US" dirty="0"/>
                    </a:p>
                  </a:txBody>
                  <a:tcPr/>
                </a:tc>
                <a:extLst>
                  <a:ext uri="{0D108BD9-81ED-4DB2-BD59-A6C34878D82A}">
                    <a16:rowId xmlns:a16="http://schemas.microsoft.com/office/drawing/2014/main" val="1337660455"/>
                  </a:ext>
                </a:extLst>
              </a:tr>
              <a:tr h="370840">
                <a:tc>
                  <a:txBody>
                    <a:bodyPr/>
                    <a:lstStyle/>
                    <a:p>
                      <a:r>
                        <a:rPr lang="en-US" dirty="0"/>
                        <a:t>Pipe length:</a:t>
                      </a:r>
                    </a:p>
                  </a:txBody>
                  <a:tcPr/>
                </a:tc>
                <a:tc>
                  <a:txBody>
                    <a:bodyPr/>
                    <a:lstStyle/>
                    <a:p>
                      <a:r>
                        <a:rPr lang="en-US" dirty="0"/>
                        <a:t>2-4 m</a:t>
                      </a:r>
                    </a:p>
                  </a:txBody>
                  <a:tcPr/>
                </a:tc>
                <a:extLst>
                  <a:ext uri="{0D108BD9-81ED-4DB2-BD59-A6C34878D82A}">
                    <a16:rowId xmlns:a16="http://schemas.microsoft.com/office/drawing/2014/main" val="1927425451"/>
                  </a:ext>
                </a:extLst>
              </a:tr>
              <a:tr h="370840">
                <a:tc>
                  <a:txBody>
                    <a:bodyPr/>
                    <a:lstStyle/>
                    <a:p>
                      <a:r>
                        <a:rPr lang="en-US" dirty="0"/>
                        <a:t>Max.</a:t>
                      </a:r>
                      <a:r>
                        <a:rPr lang="en-US" baseline="0" dirty="0"/>
                        <a:t> internal pressure:</a:t>
                      </a:r>
                      <a:endParaRPr lang="en-US" dirty="0"/>
                    </a:p>
                  </a:txBody>
                  <a:tcPr/>
                </a:tc>
                <a:tc>
                  <a:txBody>
                    <a:bodyPr/>
                    <a:lstStyle/>
                    <a:p>
                      <a:r>
                        <a:rPr lang="en-US" dirty="0"/>
                        <a:t>600 bar</a:t>
                      </a:r>
                    </a:p>
                  </a:txBody>
                  <a:tcPr/>
                </a:tc>
                <a:extLst>
                  <a:ext uri="{0D108BD9-81ED-4DB2-BD59-A6C34878D82A}">
                    <a16:rowId xmlns:a16="http://schemas.microsoft.com/office/drawing/2014/main" val="2395078084"/>
                  </a:ext>
                </a:extLst>
              </a:tr>
              <a:tr h="370840">
                <a:tc>
                  <a:txBody>
                    <a:bodyPr/>
                    <a:lstStyle/>
                    <a:p>
                      <a:r>
                        <a:rPr lang="en-US" dirty="0"/>
                        <a:t>Heating</a:t>
                      </a:r>
                      <a:r>
                        <a:rPr lang="en-US" baseline="0" dirty="0"/>
                        <a:t> power</a:t>
                      </a:r>
                      <a:endParaRPr lang="en-US" dirty="0"/>
                    </a:p>
                  </a:txBody>
                  <a:tcPr/>
                </a:tc>
                <a:tc>
                  <a:txBody>
                    <a:bodyPr/>
                    <a:lstStyle/>
                    <a:p>
                      <a:r>
                        <a:rPr lang="en-US" dirty="0"/>
                        <a:t>10 kW</a:t>
                      </a:r>
                    </a:p>
                  </a:txBody>
                  <a:tcPr/>
                </a:tc>
                <a:extLst>
                  <a:ext uri="{0D108BD9-81ED-4DB2-BD59-A6C34878D82A}">
                    <a16:rowId xmlns:a16="http://schemas.microsoft.com/office/drawing/2014/main" val="3874341540"/>
                  </a:ext>
                </a:extLst>
              </a:tr>
              <a:tr h="370840">
                <a:tc>
                  <a:txBody>
                    <a:bodyPr/>
                    <a:lstStyle/>
                    <a:p>
                      <a:r>
                        <a:rPr lang="en-US" dirty="0"/>
                        <a:t>Design temperature</a:t>
                      </a:r>
                    </a:p>
                  </a:txBody>
                  <a:tcPr/>
                </a:tc>
                <a:tc>
                  <a:txBody>
                    <a:bodyPr/>
                    <a:lstStyle/>
                    <a:p>
                      <a:r>
                        <a:rPr lang="en-US" dirty="0"/>
                        <a:t>95 °C</a:t>
                      </a:r>
                    </a:p>
                  </a:txBody>
                  <a:tcPr/>
                </a:tc>
                <a:extLst>
                  <a:ext uri="{0D108BD9-81ED-4DB2-BD59-A6C34878D82A}">
                    <a16:rowId xmlns:a16="http://schemas.microsoft.com/office/drawing/2014/main" val="3158580531"/>
                  </a:ext>
                </a:extLst>
              </a:tr>
            </a:tbl>
          </a:graphicData>
        </a:graphic>
      </p:graphicFrame>
    </p:spTree>
    <p:extLst>
      <p:ext uri="{BB962C8B-B14F-4D97-AF65-F5344CB8AC3E}">
        <p14:creationId xmlns:p14="http://schemas.microsoft.com/office/powerpoint/2010/main" val="1888114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300355-7BD4-0EDD-793A-F1355DE2D3D7}"/>
              </a:ext>
            </a:extLst>
          </p:cNvPr>
          <p:cNvSpPr>
            <a:spLocks noGrp="1"/>
          </p:cNvSpPr>
          <p:nvPr>
            <p:ph type="title"/>
          </p:nvPr>
        </p:nvSpPr>
        <p:spPr/>
        <p:txBody>
          <a:bodyPr>
            <a:normAutofit/>
          </a:bodyPr>
          <a:lstStyle/>
          <a:p>
            <a:r>
              <a:rPr lang="de-DE" sz="2800" dirty="0" err="1"/>
              <a:t>Product</a:t>
            </a:r>
            <a:r>
              <a:rPr lang="de-DE" sz="2800" dirty="0"/>
              <a:t> </a:t>
            </a:r>
            <a:r>
              <a:rPr lang="de-DE" sz="2800" dirty="0" err="1"/>
              <a:t>Qualification</a:t>
            </a:r>
            <a:r>
              <a:rPr lang="de-DE" sz="2800" dirty="0"/>
              <a:t>: </a:t>
            </a:r>
            <a:r>
              <a:rPr lang="de-DE" sz="2800" dirty="0" err="1"/>
              <a:t>Collapse</a:t>
            </a:r>
            <a:r>
              <a:rPr lang="de-DE" sz="2800" dirty="0"/>
              <a:t> Test</a:t>
            </a:r>
            <a:endParaRPr lang="en-GB" sz="2800" b="1" dirty="0"/>
          </a:p>
        </p:txBody>
      </p:sp>
      <p:sp>
        <p:nvSpPr>
          <p:cNvPr id="6" name="Slide Number Placeholder 5">
            <a:extLst>
              <a:ext uri="{FF2B5EF4-FFF2-40B4-BE49-F238E27FC236}">
                <a16:creationId xmlns:a16="http://schemas.microsoft.com/office/drawing/2014/main" id="{24C4EF53-EA57-39F5-33B1-4689CDDF8714}"/>
              </a:ext>
            </a:extLst>
          </p:cNvPr>
          <p:cNvSpPr>
            <a:spLocks noGrp="1"/>
          </p:cNvSpPr>
          <p:nvPr>
            <p:ph type="sldNum" sz="quarter" idx="4"/>
          </p:nvPr>
        </p:nvSpPr>
        <p:spPr/>
        <p:txBody>
          <a:bodyPr/>
          <a:lstStyle/>
          <a:p>
            <a:fld id="{3A98EE3D-8CD1-4C3F-BD1C-C98C9596463C}" type="slidenum">
              <a:rPr lang="en-US" smtClean="0"/>
              <a:pPr/>
              <a:t>12</a:t>
            </a:fld>
            <a:endParaRPr lang="en-US" dirty="0"/>
          </a:p>
        </p:txBody>
      </p:sp>
      <p:pic>
        <p:nvPicPr>
          <p:cNvPr id="11" name="Picture 10" descr="A picture containing cart, miller&#10;&#10;Description automatically generated">
            <a:extLst>
              <a:ext uri="{FF2B5EF4-FFF2-40B4-BE49-F238E27FC236}">
                <a16:creationId xmlns:a16="http://schemas.microsoft.com/office/drawing/2014/main" id="{475769D8-786B-49DE-E981-40640136A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192" y="1489315"/>
            <a:ext cx="7546906" cy="5199846"/>
          </a:xfrm>
          <a:prstGeom prst="roundRect">
            <a:avLst>
              <a:gd name="adj" fmla="val 8594"/>
            </a:avLst>
          </a:prstGeom>
          <a:solidFill>
            <a:srgbClr val="FFFFFF">
              <a:shade val="85000"/>
            </a:srgbClr>
          </a:solidFill>
          <a:ln>
            <a:noFill/>
          </a:ln>
          <a:effectLst/>
        </p:spPr>
      </p:pic>
      <p:sp>
        <p:nvSpPr>
          <p:cNvPr id="14" name="TextBox 13">
            <a:extLst>
              <a:ext uri="{FF2B5EF4-FFF2-40B4-BE49-F238E27FC236}">
                <a16:creationId xmlns:a16="http://schemas.microsoft.com/office/drawing/2014/main" id="{80C6310D-19BC-8775-34AB-B369FFAB67ED}"/>
              </a:ext>
            </a:extLst>
          </p:cNvPr>
          <p:cNvSpPr txBox="1"/>
          <p:nvPr/>
        </p:nvSpPr>
        <p:spPr>
          <a:xfrm>
            <a:off x="8504418" y="2082161"/>
            <a:ext cx="3536786" cy="3416320"/>
          </a:xfrm>
          <a:prstGeom prst="rect">
            <a:avLst/>
          </a:prstGeom>
          <a:noFill/>
        </p:spPr>
        <p:txBody>
          <a:bodyPr wrap="square">
            <a:spAutoFit/>
          </a:bodyPr>
          <a:lstStyle/>
          <a:p>
            <a:pPr marL="342900" indent="-342900">
              <a:buClr>
                <a:srgbClr val="AC4D02"/>
              </a:buClr>
              <a:buFont typeface="Arial" panose="020B0604020202020204" pitchFamily="34" charset="0"/>
              <a:buChar char="•"/>
            </a:pPr>
            <a:r>
              <a:rPr lang="en-US" dirty="0">
                <a:solidFill>
                  <a:srgbClr val="1D1D1B"/>
                </a:solidFill>
                <a:latin typeface="Avenir Next LT Pro" panose="020B0504020202020204" pitchFamily="34" charset="0"/>
              </a:rPr>
              <a:t>Testing Pipes up to 16” in OD</a:t>
            </a:r>
          </a:p>
          <a:p>
            <a:pPr marL="342900" indent="-342900">
              <a:buClr>
                <a:srgbClr val="AC4D02"/>
              </a:buClr>
              <a:buFont typeface="Arial" panose="020B0604020202020204" pitchFamily="34" charset="0"/>
              <a:buChar char="•"/>
            </a:pPr>
            <a:endParaRPr lang="en-US" dirty="0">
              <a:solidFill>
                <a:srgbClr val="1D1D1B"/>
              </a:solidFill>
              <a:latin typeface="Avenir Next LT Pro" panose="020B0504020202020204" pitchFamily="34" charset="0"/>
            </a:endParaRPr>
          </a:p>
          <a:p>
            <a:pPr marL="342900" indent="-342900">
              <a:buClr>
                <a:srgbClr val="AC4D02"/>
              </a:buClr>
              <a:buFont typeface="Arial" panose="020B0604020202020204" pitchFamily="34" charset="0"/>
              <a:buChar char="•"/>
            </a:pPr>
            <a:r>
              <a:rPr lang="en-US" dirty="0">
                <a:solidFill>
                  <a:srgbClr val="1D1D1B"/>
                </a:solidFill>
                <a:latin typeface="Avenir Next LT Pro" panose="020B0504020202020204" pitchFamily="34" charset="0"/>
              </a:rPr>
              <a:t>Collapse Pressure capacity up to 700 bar</a:t>
            </a:r>
            <a:br>
              <a:rPr lang="en-US" sz="1800" b="0" i="0" u="none" strike="noStrike" kern="1200" dirty="0">
                <a:solidFill>
                  <a:srgbClr val="1D1D1B"/>
                </a:solidFill>
                <a:effectLst/>
                <a:latin typeface="Avenir Next LT Pro" panose="020B0504020202020204" pitchFamily="34" charset="0"/>
              </a:rPr>
            </a:br>
            <a:endParaRPr lang="en-GB" kern="1200" dirty="0">
              <a:solidFill>
                <a:srgbClr val="1D1D1B"/>
              </a:solidFill>
              <a:latin typeface="Arial" panose="020B0604020202020204" pitchFamily="34" charset="0"/>
            </a:endParaRPr>
          </a:p>
          <a:p>
            <a:pPr marL="342900" indent="-342900">
              <a:buClr>
                <a:srgbClr val="AC4D02"/>
              </a:buClr>
              <a:buFont typeface="Arial" panose="020B0604020202020204" pitchFamily="34" charset="0"/>
              <a:buChar char="•"/>
            </a:pPr>
            <a:r>
              <a:rPr lang="en-US" dirty="0">
                <a:solidFill>
                  <a:srgbClr val="1D1D1B"/>
                </a:solidFill>
                <a:latin typeface="Avenir Next LT Pro" panose="020B0504020202020204" pitchFamily="34" charset="0"/>
              </a:rPr>
              <a:t>Heating pads provide </a:t>
            </a:r>
            <a:r>
              <a:rPr lang="en-US" sz="1800" b="0" i="0" u="none" strike="noStrike" kern="1200" dirty="0">
                <a:solidFill>
                  <a:srgbClr val="1D1D1B"/>
                </a:solidFill>
                <a:effectLst/>
                <a:latin typeface="Avenir Next LT Pro" panose="020B0504020202020204" pitchFamily="34" charset="0"/>
              </a:rPr>
              <a:t>Temperatures up to 100°C</a:t>
            </a:r>
            <a:br>
              <a:rPr lang="en-US" sz="1800" b="0" i="0" u="none" strike="noStrike" kern="1200" dirty="0">
                <a:solidFill>
                  <a:srgbClr val="1D1D1B"/>
                </a:solidFill>
                <a:effectLst/>
                <a:latin typeface="Avenir Next LT Pro" panose="020B0504020202020204" pitchFamily="34" charset="0"/>
              </a:rPr>
            </a:br>
            <a:endParaRPr lang="en-US" sz="1800" b="0" i="0" u="none" strike="noStrike" kern="1200" dirty="0">
              <a:solidFill>
                <a:srgbClr val="1D1D1B"/>
              </a:solidFill>
              <a:effectLst/>
              <a:latin typeface="Avenir Next LT Pro" panose="020B0504020202020204" pitchFamily="34" charset="0"/>
            </a:endParaRPr>
          </a:p>
          <a:p>
            <a:pPr marL="342900" indent="-342900">
              <a:buClr>
                <a:srgbClr val="AC4D02"/>
              </a:buClr>
              <a:buFont typeface="Arial" panose="020B0604020202020204" pitchFamily="34" charset="0"/>
              <a:buChar char="•"/>
            </a:pPr>
            <a:r>
              <a:rPr lang="en-US" sz="1800" b="0" i="0" u="none" strike="noStrike" kern="1200" dirty="0">
                <a:solidFill>
                  <a:srgbClr val="1D1D1B"/>
                </a:solidFill>
                <a:effectLst/>
                <a:latin typeface="Avenir Next LT Pro" panose="020B0504020202020204" pitchFamily="34" charset="0"/>
              </a:rPr>
              <a:t>Live Monitoring of Internal &amp; Exter</a:t>
            </a:r>
            <a:r>
              <a:rPr lang="en-US" dirty="0">
                <a:solidFill>
                  <a:srgbClr val="1D1D1B"/>
                </a:solidFill>
                <a:latin typeface="Avenir Next LT Pro" panose="020B0504020202020204" pitchFamily="34" charset="0"/>
              </a:rPr>
              <a:t>nal Pressures</a:t>
            </a:r>
            <a:br>
              <a:rPr lang="en-GB" sz="1800" b="0" i="0" u="none" strike="noStrike" dirty="0">
                <a:effectLst/>
                <a:latin typeface="Arial" panose="020B0604020202020204" pitchFamily="34" charset="0"/>
              </a:rPr>
            </a:br>
            <a:endParaRPr lang="en-GB" dirty="0"/>
          </a:p>
        </p:txBody>
      </p:sp>
    </p:spTree>
    <p:extLst>
      <p:ext uri="{BB962C8B-B14F-4D97-AF65-F5344CB8AC3E}">
        <p14:creationId xmlns:p14="http://schemas.microsoft.com/office/powerpoint/2010/main" val="658266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D4917128-DD2E-491B-B7D3-9DC398D1B4CC}"/>
              </a:ext>
            </a:extLst>
          </p:cNvPr>
          <p:cNvSpPr>
            <a:spLocks noGrp="1"/>
          </p:cNvSpPr>
          <p:nvPr>
            <p:ph type="body" idx="14"/>
          </p:nvPr>
        </p:nvSpPr>
        <p:spPr>
          <a:xfrm>
            <a:off x="581025" y="1411288"/>
            <a:ext cx="10280773" cy="557784"/>
          </a:xfrm>
        </p:spPr>
        <p:txBody>
          <a:bodyPr/>
          <a:lstStyle/>
          <a:p>
            <a:r>
              <a:rPr lang="en-GB" dirty="0"/>
              <a:t>Wear – Investigation of GRE pipes wear in reference to carbon steel casings</a:t>
            </a:r>
          </a:p>
        </p:txBody>
      </p:sp>
      <p:sp>
        <p:nvSpPr>
          <p:cNvPr id="5" name="Foliennummernplatzhalter 4">
            <a:extLst>
              <a:ext uri="{FF2B5EF4-FFF2-40B4-BE49-F238E27FC236}">
                <a16:creationId xmlns:a16="http://schemas.microsoft.com/office/drawing/2014/main" id="{ABEDA489-8E46-4326-AF1D-9678A667C4B3}"/>
              </a:ext>
            </a:extLst>
          </p:cNvPr>
          <p:cNvSpPr>
            <a:spLocks noGrp="1"/>
          </p:cNvSpPr>
          <p:nvPr>
            <p:ph type="sldNum" sz="quarter" idx="4"/>
          </p:nvPr>
        </p:nvSpPr>
        <p:spPr/>
        <p:txBody>
          <a:bodyPr/>
          <a:lstStyle/>
          <a:p>
            <a:pPr rtl="0"/>
            <a:fld id="{3A98EE3D-8CD1-4C3F-BD1C-C98C9596463C}" type="slidenum">
              <a:rPr lang="en-US" smtClean="0"/>
              <a:t>13</a:t>
            </a:fld>
            <a:endParaRPr lang="en-US" dirty="0"/>
          </a:p>
        </p:txBody>
      </p:sp>
      <p:pic>
        <p:nvPicPr>
          <p:cNvPr id="12" name="Picture 11">
            <a:extLst>
              <a:ext uri="{FF2B5EF4-FFF2-40B4-BE49-F238E27FC236}">
                <a16:creationId xmlns:a16="http://schemas.microsoft.com/office/drawing/2014/main" id="{D0ACEF40-98A7-4807-BBDA-30EC05F38F8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31376" y="2381148"/>
            <a:ext cx="3256208" cy="3252588"/>
          </a:xfrm>
          <a:prstGeom prst="rect">
            <a:avLst/>
          </a:prstGeom>
        </p:spPr>
      </p:pic>
      <p:pic>
        <p:nvPicPr>
          <p:cNvPr id="14" name="Picture 13">
            <a:extLst>
              <a:ext uri="{FF2B5EF4-FFF2-40B4-BE49-F238E27FC236}">
                <a16:creationId xmlns:a16="http://schemas.microsoft.com/office/drawing/2014/main" id="{82CE9D50-0AC4-4688-8721-F1805AE54204}"/>
              </a:ext>
            </a:extLst>
          </p:cNvPr>
          <p:cNvPicPr>
            <a:picLocks noChangeAspect="1"/>
          </p:cNvPicPr>
          <p:nvPr/>
        </p:nvPicPr>
        <p:blipFill rotWithShape="1">
          <a:blip r:embed="rId3">
            <a:clrChange>
              <a:clrFrom>
                <a:srgbClr val="E8EAED"/>
              </a:clrFrom>
              <a:clrTo>
                <a:srgbClr val="E8EAED">
                  <a:alpha val="0"/>
                </a:srgbClr>
              </a:clrTo>
            </a:clrChange>
          </a:blip>
          <a:srcRect l="5357"/>
          <a:stretch/>
        </p:blipFill>
        <p:spPr>
          <a:xfrm>
            <a:off x="3739952" y="2381148"/>
            <a:ext cx="4032448" cy="3200400"/>
          </a:xfrm>
          <a:prstGeom prst="rect">
            <a:avLst/>
          </a:prstGeom>
        </p:spPr>
      </p:pic>
      <p:sp>
        <p:nvSpPr>
          <p:cNvPr id="15" name="Inhaltsplatzhalter 6">
            <a:extLst>
              <a:ext uri="{FF2B5EF4-FFF2-40B4-BE49-F238E27FC236}">
                <a16:creationId xmlns:a16="http://schemas.microsoft.com/office/drawing/2014/main" id="{6E499692-D8BB-426C-AB6B-DDAFBF6470A6}"/>
              </a:ext>
            </a:extLst>
          </p:cNvPr>
          <p:cNvSpPr>
            <a:spLocks noGrp="1"/>
          </p:cNvSpPr>
          <p:nvPr>
            <p:ph idx="1"/>
          </p:nvPr>
        </p:nvSpPr>
        <p:spPr>
          <a:xfrm>
            <a:off x="1015848" y="5609149"/>
            <a:ext cx="2428392" cy="387195"/>
          </a:xfrm>
        </p:spPr>
        <p:txBody>
          <a:bodyPr vert="horz" lIns="91440" tIns="45720" rIns="91440" bIns="45720" rtlCol="0" anchor="t">
            <a:normAutofit/>
          </a:bodyPr>
          <a:lstStyle/>
          <a:p>
            <a:pPr marL="0" indent="0">
              <a:buNone/>
            </a:pPr>
            <a:r>
              <a:rPr lang="en-GB" dirty="0"/>
              <a:t>API 7CW Wear Frame</a:t>
            </a:r>
          </a:p>
        </p:txBody>
      </p:sp>
      <p:sp>
        <p:nvSpPr>
          <p:cNvPr id="16" name="Inhaltsplatzhalter 6">
            <a:extLst>
              <a:ext uri="{FF2B5EF4-FFF2-40B4-BE49-F238E27FC236}">
                <a16:creationId xmlns:a16="http://schemas.microsoft.com/office/drawing/2014/main" id="{4263A062-B8F5-4B40-9801-79B8DA5339E1}"/>
              </a:ext>
            </a:extLst>
          </p:cNvPr>
          <p:cNvSpPr txBox="1">
            <a:spLocks/>
          </p:cNvSpPr>
          <p:nvPr/>
        </p:nvSpPr>
        <p:spPr>
          <a:xfrm>
            <a:off x="4462048" y="5689673"/>
            <a:ext cx="2336952" cy="387195"/>
          </a:xfrm>
          <a:prstGeom prst="rect">
            <a:avLst/>
          </a:prstGeom>
        </p:spPr>
        <p:txBody>
          <a:bodyPr vert="horz" lIns="91440" tIns="45720" rIns="91440" bIns="45720" rtlCol="0" anchor="t">
            <a:normAutofit/>
          </a:bodyPr>
          <a:lstStyle>
            <a:lvl1pPr indent="0" defTabSz="457200">
              <a:lnSpc>
                <a:spcPct val="110000"/>
              </a:lnSpc>
              <a:spcBef>
                <a:spcPct val="20000"/>
              </a:spcBef>
              <a:spcAft>
                <a:spcPts val="600"/>
              </a:spcAft>
              <a:buClr>
                <a:srgbClr val="AC4D02"/>
              </a:buClr>
              <a:buSzPct val="92000"/>
              <a:buFont typeface="Arial" panose="020B0604020202020204" pitchFamily="34" charset="0"/>
              <a:buNone/>
              <a:defRPr sz="1700">
                <a:solidFill>
                  <a:srgbClr val="1D1D1B"/>
                </a:solidFill>
                <a:latin typeface="Avenir Next LT Pro" panose="020B0504020202020204" pitchFamily="34" charset="0"/>
              </a:defRPr>
            </a:lvl1pPr>
            <a:lvl2pPr marL="630000" indent="-306000" defTabSz="457200">
              <a:spcBef>
                <a:spcPct val="20000"/>
              </a:spcBef>
              <a:spcAft>
                <a:spcPts val="600"/>
              </a:spcAft>
              <a:buClr>
                <a:srgbClr val="AC4D02"/>
              </a:buClr>
              <a:buSzPct val="92000"/>
              <a:buFont typeface="Arial" panose="020B0604020202020204" pitchFamily="34" charset="0"/>
              <a:buChar char="•"/>
              <a:defRPr sz="1400">
                <a:solidFill>
                  <a:srgbClr val="1D1D1B"/>
                </a:solidFill>
                <a:latin typeface="Avenir Next LT Pro" panose="020B0504020202020204" pitchFamily="34" charset="0"/>
              </a:defRPr>
            </a:lvl2pPr>
            <a:lvl3pPr marL="900000" indent="-270000" defTabSz="457200">
              <a:spcBef>
                <a:spcPct val="20000"/>
              </a:spcBef>
              <a:spcAft>
                <a:spcPts val="600"/>
              </a:spcAft>
              <a:buClr>
                <a:srgbClr val="AC4D02"/>
              </a:buClr>
              <a:buSzPct val="92000"/>
              <a:buFont typeface="Arial" panose="020B0604020202020204" pitchFamily="34" charset="0"/>
              <a:buChar char="•"/>
              <a:defRPr sz="1300">
                <a:solidFill>
                  <a:srgbClr val="1D1D1B"/>
                </a:solidFill>
                <a:latin typeface="Avenir Next LT Pro" panose="020B0504020202020204" pitchFamily="34" charset="0"/>
              </a:defRPr>
            </a:lvl3pPr>
            <a:lvl4pPr marL="1242000" indent="-234000" defTabSz="457200">
              <a:spcBef>
                <a:spcPct val="20000"/>
              </a:spcBef>
              <a:spcAft>
                <a:spcPts val="600"/>
              </a:spcAft>
              <a:buClr>
                <a:srgbClr val="AC4D02"/>
              </a:buClr>
              <a:buSzPct val="92000"/>
              <a:buFont typeface="Arial" panose="020B0604020202020204" pitchFamily="34" charset="0"/>
              <a:buChar char="•"/>
              <a:defRPr sz="1100">
                <a:solidFill>
                  <a:srgbClr val="1D1D1B"/>
                </a:solidFill>
                <a:latin typeface="Avenir Next LT Pro" panose="020B0504020202020204" pitchFamily="34" charset="0"/>
              </a:defRPr>
            </a:lvl4pPr>
            <a:lvl5pPr marL="1602000" indent="-234000" defTabSz="457200">
              <a:spcBef>
                <a:spcPct val="20000"/>
              </a:spcBef>
              <a:spcAft>
                <a:spcPts val="600"/>
              </a:spcAft>
              <a:buClr>
                <a:srgbClr val="AC4D02"/>
              </a:buClr>
              <a:buSzPct val="92000"/>
              <a:buFont typeface="Arial" panose="020B0604020202020204" pitchFamily="34" charset="0"/>
              <a:buChar char="•"/>
              <a:defRPr sz="1100">
                <a:solidFill>
                  <a:srgbClr val="1D1D1B"/>
                </a:solidFill>
                <a:latin typeface="Avenir Next LT Pro" panose="020B0504020202020204" pitchFamily="34" charset="0"/>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GB" dirty="0"/>
              <a:t>ITE Wear Frame</a:t>
            </a:r>
          </a:p>
        </p:txBody>
      </p:sp>
      <p:sp>
        <p:nvSpPr>
          <p:cNvPr id="6" name="Title 2">
            <a:extLst>
              <a:ext uri="{FF2B5EF4-FFF2-40B4-BE49-F238E27FC236}">
                <a16:creationId xmlns:a16="http://schemas.microsoft.com/office/drawing/2014/main" id="{F7B494DC-0773-B36D-2B20-DABFD051C3E6}"/>
              </a:ext>
            </a:extLst>
          </p:cNvPr>
          <p:cNvSpPr>
            <a:spLocks noGrp="1"/>
          </p:cNvSpPr>
          <p:nvPr>
            <p:ph type="title"/>
          </p:nvPr>
        </p:nvSpPr>
        <p:spPr>
          <a:xfrm>
            <a:off x="444032" y="384900"/>
            <a:ext cx="10702504" cy="808592"/>
          </a:xfrm>
        </p:spPr>
        <p:txBody>
          <a:bodyPr>
            <a:normAutofit/>
          </a:bodyPr>
          <a:lstStyle/>
          <a:p>
            <a:pPr marL="1660525" indent="-1660525"/>
            <a:r>
              <a:rPr lang="en-US" dirty="0">
                <a:solidFill>
                  <a:srgbClr val="1D1D1B"/>
                </a:solidFill>
                <a:latin typeface="Avenir Next LT Pro" panose="020B0504020202020204" pitchFamily="34" charset="0"/>
              </a:rPr>
              <a:t>product qualification</a:t>
            </a:r>
            <a:r>
              <a:rPr lang="en-US" dirty="0"/>
              <a:t>: Wear Test</a:t>
            </a:r>
            <a:endParaRPr lang="en-GB" sz="3200" dirty="0"/>
          </a:p>
        </p:txBody>
      </p:sp>
      <p:sp>
        <p:nvSpPr>
          <p:cNvPr id="7" name="TextBox 6">
            <a:extLst>
              <a:ext uri="{FF2B5EF4-FFF2-40B4-BE49-F238E27FC236}">
                <a16:creationId xmlns:a16="http://schemas.microsoft.com/office/drawing/2014/main" id="{8C9E5C95-F076-D6BD-C6F5-D5FF154F24AA}"/>
              </a:ext>
            </a:extLst>
          </p:cNvPr>
          <p:cNvSpPr txBox="1"/>
          <p:nvPr/>
        </p:nvSpPr>
        <p:spPr>
          <a:xfrm>
            <a:off x="8504418" y="2082161"/>
            <a:ext cx="3256206" cy="4524315"/>
          </a:xfrm>
          <a:prstGeom prst="rect">
            <a:avLst/>
          </a:prstGeom>
          <a:noFill/>
        </p:spPr>
        <p:txBody>
          <a:bodyPr wrap="square">
            <a:spAutoFit/>
          </a:bodyPr>
          <a:lstStyle/>
          <a:p>
            <a:pPr marL="342900" indent="-342900">
              <a:buClr>
                <a:srgbClr val="AC4D02"/>
              </a:buClr>
              <a:buFont typeface="Arial" panose="020B0604020202020204" pitchFamily="34" charset="0"/>
              <a:buChar char="•"/>
            </a:pPr>
            <a:r>
              <a:rPr lang="en-US" sz="1800" b="0" i="0" u="none" strike="noStrike" kern="1200" dirty="0">
                <a:solidFill>
                  <a:srgbClr val="1D1D1B"/>
                </a:solidFill>
                <a:effectLst/>
                <a:latin typeface="Avenir Next LT Pro" panose="020B0504020202020204" pitchFamily="34" charset="0"/>
              </a:rPr>
              <a:t>Contact geometry, material roughness, specimen alignment and contact conditions</a:t>
            </a:r>
            <a:br>
              <a:rPr lang="en-US" sz="1800" b="0" i="0" u="none" strike="noStrike" kern="1200" dirty="0">
                <a:solidFill>
                  <a:srgbClr val="1D1D1B"/>
                </a:solidFill>
                <a:effectLst/>
                <a:latin typeface="Avenir Next LT Pro" panose="020B0504020202020204" pitchFamily="34" charset="0"/>
              </a:rPr>
            </a:br>
            <a:endParaRPr lang="en-GB" kern="1200" dirty="0">
              <a:solidFill>
                <a:srgbClr val="1D1D1B"/>
              </a:solidFill>
              <a:latin typeface="Arial" panose="020B0604020202020204" pitchFamily="34" charset="0"/>
            </a:endParaRPr>
          </a:p>
          <a:p>
            <a:pPr marL="342900" indent="-342900">
              <a:buClr>
                <a:srgbClr val="AC4D02"/>
              </a:buClr>
              <a:buFont typeface="Arial" panose="020B0604020202020204" pitchFamily="34" charset="0"/>
              <a:buChar char="•"/>
            </a:pPr>
            <a:r>
              <a:rPr lang="en-US" sz="1800" b="0" i="0" u="none" strike="noStrike" kern="1200" dirty="0">
                <a:solidFill>
                  <a:srgbClr val="1D1D1B"/>
                </a:solidFill>
                <a:effectLst/>
                <a:latin typeface="Avenir Next LT Pro" panose="020B0504020202020204" pitchFamily="34" charset="0"/>
              </a:rPr>
              <a:t>Galling, abrasion and combined wear can be tested on the casing.</a:t>
            </a:r>
            <a:br>
              <a:rPr lang="en-US" sz="1800" b="0" i="0" u="none" strike="noStrike" kern="1200" dirty="0">
                <a:solidFill>
                  <a:srgbClr val="1D1D1B"/>
                </a:solidFill>
                <a:effectLst/>
                <a:latin typeface="Avenir Next LT Pro" panose="020B0504020202020204" pitchFamily="34" charset="0"/>
              </a:rPr>
            </a:br>
            <a:endParaRPr lang="en-US" sz="1800" b="0" i="0" u="none" strike="noStrike" kern="1200" dirty="0">
              <a:solidFill>
                <a:srgbClr val="1D1D1B"/>
              </a:solidFill>
              <a:effectLst/>
              <a:latin typeface="Avenir Next LT Pro" panose="020B0504020202020204" pitchFamily="34" charset="0"/>
            </a:endParaRPr>
          </a:p>
          <a:p>
            <a:pPr marL="342900" indent="-342900">
              <a:buClr>
                <a:srgbClr val="AC4D02"/>
              </a:buClr>
              <a:buFont typeface="Arial" panose="020B0604020202020204" pitchFamily="34" charset="0"/>
              <a:buChar char="•"/>
            </a:pPr>
            <a:r>
              <a:rPr lang="en-US" sz="1800" b="0" i="0" u="none" strike="noStrike" kern="1200" dirty="0">
                <a:solidFill>
                  <a:srgbClr val="1D1D1B"/>
                </a:solidFill>
                <a:effectLst/>
                <a:latin typeface="Avenir Next LT Pro" panose="020B0504020202020204" pitchFamily="34" charset="0"/>
              </a:rPr>
              <a:t>Wear factor based on worn volumes over time</a:t>
            </a:r>
            <a:br>
              <a:rPr lang="en-US" sz="1800" b="0" i="0" u="none" strike="noStrike" kern="1200" dirty="0">
                <a:solidFill>
                  <a:srgbClr val="1D1D1B"/>
                </a:solidFill>
                <a:effectLst/>
                <a:latin typeface="Avenir Next LT Pro" panose="020B0504020202020204" pitchFamily="34" charset="0"/>
              </a:rPr>
            </a:br>
            <a:endParaRPr lang="en-GB" kern="1200" dirty="0">
              <a:solidFill>
                <a:srgbClr val="1D1D1B"/>
              </a:solidFill>
              <a:latin typeface="Arial" panose="020B0604020202020204" pitchFamily="34" charset="0"/>
            </a:endParaRPr>
          </a:p>
          <a:p>
            <a:pPr marL="342900" indent="-342900">
              <a:buClr>
                <a:srgbClr val="AC4D02"/>
              </a:buClr>
              <a:buFont typeface="Arial" panose="020B0604020202020204" pitchFamily="34" charset="0"/>
              <a:buChar char="•"/>
            </a:pPr>
            <a:r>
              <a:rPr lang="en-US" sz="1800" b="0" i="0" u="none" strike="noStrike" kern="1200" dirty="0">
                <a:solidFill>
                  <a:srgbClr val="1D1D1B"/>
                </a:solidFill>
                <a:effectLst/>
                <a:latin typeface="Avenir Next LT Pro" panose="020B0504020202020204" pitchFamily="34" charset="0"/>
              </a:rPr>
              <a:t>Friction factor based on dry, wet and/or lubricated contact</a:t>
            </a:r>
            <a:br>
              <a:rPr lang="en-GB" sz="1800" b="0" i="0" u="none" strike="noStrike" dirty="0">
                <a:effectLst/>
                <a:latin typeface="Arial" panose="020B0604020202020204" pitchFamily="34" charset="0"/>
              </a:rPr>
            </a:br>
            <a:endParaRPr lang="en-GB" dirty="0"/>
          </a:p>
        </p:txBody>
      </p:sp>
    </p:spTree>
    <p:extLst>
      <p:ext uri="{BB962C8B-B14F-4D97-AF65-F5344CB8AC3E}">
        <p14:creationId xmlns:p14="http://schemas.microsoft.com/office/powerpoint/2010/main" val="2863250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BEDA489-8E46-4326-AF1D-9678A667C4B3}"/>
              </a:ext>
            </a:extLst>
          </p:cNvPr>
          <p:cNvSpPr>
            <a:spLocks noGrp="1"/>
          </p:cNvSpPr>
          <p:nvPr>
            <p:ph type="sldNum" sz="quarter" idx="4"/>
          </p:nvPr>
        </p:nvSpPr>
        <p:spPr/>
        <p:txBody>
          <a:bodyPr/>
          <a:lstStyle/>
          <a:p>
            <a:pPr rtl="0"/>
            <a:fld id="{3A98EE3D-8CD1-4C3F-BD1C-C98C9596463C}" type="slidenum">
              <a:rPr lang="en-US" smtClean="0"/>
              <a:t>14</a:t>
            </a:fld>
            <a:endParaRPr lang="en-US" dirty="0"/>
          </a:p>
        </p:txBody>
      </p:sp>
      <p:pic>
        <p:nvPicPr>
          <p:cNvPr id="10" name="Picture 9">
            <a:extLst>
              <a:ext uri="{FF2B5EF4-FFF2-40B4-BE49-F238E27FC236}">
                <a16:creationId xmlns:a16="http://schemas.microsoft.com/office/drawing/2014/main" id="{D3FF29C1-7908-4894-8024-972EF83EE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05" y="1867615"/>
            <a:ext cx="6826661" cy="4482385"/>
          </a:xfrm>
          <a:prstGeom prst="rect">
            <a:avLst/>
          </a:prstGeom>
        </p:spPr>
      </p:pic>
      <p:sp>
        <p:nvSpPr>
          <p:cNvPr id="13" name="Rectangle 12">
            <a:extLst>
              <a:ext uri="{FF2B5EF4-FFF2-40B4-BE49-F238E27FC236}">
                <a16:creationId xmlns:a16="http://schemas.microsoft.com/office/drawing/2014/main" id="{FB37BE07-EAF1-4C98-854F-5F5754F41940}"/>
              </a:ext>
            </a:extLst>
          </p:cNvPr>
          <p:cNvSpPr/>
          <p:nvPr/>
        </p:nvSpPr>
        <p:spPr>
          <a:xfrm>
            <a:off x="7726764" y="2570479"/>
            <a:ext cx="4287520" cy="3942067"/>
          </a:xfrm>
          <a:prstGeom prst="rect">
            <a:avLst/>
          </a:prstGeom>
        </p:spPr>
        <p:txBody>
          <a:bodyPr vert="horz" lIns="91440" tIns="45720" rIns="91440" bIns="45720" rtlCol="0" anchor="t">
            <a:noAutofit/>
          </a:bodyPr>
          <a:lstStyle/>
          <a:p>
            <a:pPr marL="306000" indent="-306000" defTabSz="457200">
              <a:lnSpc>
                <a:spcPct val="110000"/>
              </a:lnSpc>
              <a:spcBef>
                <a:spcPct val="20000"/>
              </a:spcBef>
              <a:spcAft>
                <a:spcPts val="600"/>
              </a:spcAft>
              <a:buClr>
                <a:srgbClr val="AC4D02"/>
              </a:buClr>
              <a:buSzPct val="92000"/>
              <a:buFont typeface="Arial" panose="020B0604020202020204" pitchFamily="34" charset="0"/>
              <a:buChar char="•"/>
            </a:pPr>
            <a:r>
              <a:rPr lang="en-US" sz="1600" dirty="0">
                <a:solidFill>
                  <a:srgbClr val="1D1D1B"/>
                </a:solidFill>
                <a:latin typeface="Avenir Next LT Pro" panose="020B0504020202020204" pitchFamily="34" charset="0"/>
              </a:rPr>
              <a:t>For GRE casing, very low friction is observed (compared to steel casing).</a:t>
            </a:r>
          </a:p>
          <a:p>
            <a:pPr marL="306000" indent="-306000" defTabSz="457200">
              <a:lnSpc>
                <a:spcPct val="110000"/>
              </a:lnSpc>
              <a:spcBef>
                <a:spcPct val="20000"/>
              </a:spcBef>
              <a:spcAft>
                <a:spcPts val="600"/>
              </a:spcAft>
              <a:buClr>
                <a:srgbClr val="AC4D02"/>
              </a:buClr>
              <a:buSzPct val="92000"/>
              <a:buFont typeface="Arial" panose="020B0604020202020204" pitchFamily="34" charset="0"/>
              <a:buChar char="•"/>
            </a:pPr>
            <a:endParaRPr lang="en-US" sz="1600" dirty="0">
              <a:solidFill>
                <a:srgbClr val="1D1D1B"/>
              </a:solidFill>
              <a:latin typeface="Avenir Next LT Pro" panose="020B0504020202020204" pitchFamily="34" charset="0"/>
            </a:endParaRPr>
          </a:p>
          <a:p>
            <a:pPr marL="306000" indent="-306000" defTabSz="457200">
              <a:lnSpc>
                <a:spcPct val="110000"/>
              </a:lnSpc>
              <a:spcBef>
                <a:spcPct val="20000"/>
              </a:spcBef>
              <a:spcAft>
                <a:spcPts val="600"/>
              </a:spcAft>
              <a:buClr>
                <a:srgbClr val="AC4D02"/>
              </a:buClr>
              <a:buSzPct val="92000"/>
              <a:buFont typeface="Arial" panose="020B0604020202020204" pitchFamily="34" charset="0"/>
              <a:buChar char="•"/>
            </a:pPr>
            <a:r>
              <a:rPr lang="en-US" sz="1600" dirty="0">
                <a:solidFill>
                  <a:srgbClr val="1D1D1B"/>
                </a:solidFill>
                <a:latin typeface="Avenir Next LT Pro" panose="020B0504020202020204" pitchFamily="34" charset="0"/>
              </a:rPr>
              <a:t>For GRE casing with mud, a lower friction factor is observed compared to the tests with water.</a:t>
            </a:r>
          </a:p>
          <a:p>
            <a:pPr marL="306000" indent="-306000" defTabSz="457200">
              <a:lnSpc>
                <a:spcPct val="110000"/>
              </a:lnSpc>
              <a:spcBef>
                <a:spcPct val="20000"/>
              </a:spcBef>
              <a:spcAft>
                <a:spcPts val="600"/>
              </a:spcAft>
              <a:buClr>
                <a:srgbClr val="AC4D02"/>
              </a:buClr>
              <a:buSzPct val="92000"/>
              <a:buFont typeface="Arial" panose="020B0604020202020204" pitchFamily="34" charset="0"/>
              <a:buChar char="•"/>
            </a:pPr>
            <a:endParaRPr lang="en-US" sz="1600" dirty="0">
              <a:solidFill>
                <a:srgbClr val="1D1D1B"/>
              </a:solidFill>
              <a:latin typeface="Avenir Next LT Pro" panose="020B0504020202020204" pitchFamily="34" charset="0"/>
            </a:endParaRPr>
          </a:p>
          <a:p>
            <a:pPr marL="306000" indent="-306000" defTabSz="457200">
              <a:lnSpc>
                <a:spcPct val="110000"/>
              </a:lnSpc>
              <a:spcBef>
                <a:spcPct val="20000"/>
              </a:spcBef>
              <a:spcAft>
                <a:spcPts val="600"/>
              </a:spcAft>
              <a:buClr>
                <a:srgbClr val="AC4D02"/>
              </a:buClr>
              <a:buSzPct val="92000"/>
              <a:buFont typeface="Arial" panose="020B0604020202020204" pitchFamily="34" charset="0"/>
              <a:buChar char="•"/>
            </a:pPr>
            <a:r>
              <a:rPr lang="en-US" sz="1600" dirty="0">
                <a:solidFill>
                  <a:srgbClr val="1D1D1B"/>
                </a:solidFill>
                <a:latin typeface="Avenir Next LT Pro" panose="020B0504020202020204" pitchFamily="34" charset="0"/>
              </a:rPr>
              <a:t>For carbon fiber, very similar friction behavior is observed for both water and mud scenarios.</a:t>
            </a:r>
          </a:p>
        </p:txBody>
      </p:sp>
      <p:sp>
        <p:nvSpPr>
          <p:cNvPr id="18" name="Textplatzhalter 8">
            <a:extLst>
              <a:ext uri="{FF2B5EF4-FFF2-40B4-BE49-F238E27FC236}">
                <a16:creationId xmlns:a16="http://schemas.microsoft.com/office/drawing/2014/main" id="{6BE36715-3AB3-479C-B3D2-5E7434CC48AC}"/>
              </a:ext>
            </a:extLst>
          </p:cNvPr>
          <p:cNvSpPr txBox="1">
            <a:spLocks/>
          </p:cNvSpPr>
          <p:nvPr/>
        </p:nvSpPr>
        <p:spPr>
          <a:xfrm>
            <a:off x="556732" y="1280958"/>
            <a:ext cx="10280773" cy="557784"/>
          </a:xfrm>
          <a:prstGeom prst="rect">
            <a:avLst/>
          </a:prstGeom>
        </p:spPr>
        <p:txBody>
          <a:bodyPr vert="horz" lIns="91440" tIns="45720" rIns="91440" bIns="45720" rtlCol="0" anchor="ctr">
            <a:noAutofit/>
          </a:bodyPr>
          <a:lstStyle>
            <a:lvl1pPr marL="0" indent="0" algn="l" defTabSz="457200" rtl="0" eaLnBrk="1" latinLnBrk="0" hangingPunct="1">
              <a:lnSpc>
                <a:spcPct val="110000"/>
              </a:lnSpc>
              <a:spcBef>
                <a:spcPct val="20000"/>
              </a:spcBef>
              <a:spcAft>
                <a:spcPts val="600"/>
              </a:spcAft>
              <a:buClr>
                <a:srgbClr val="AC4D02"/>
              </a:buClr>
              <a:buSzPct val="92000"/>
              <a:buFont typeface="Arial" panose="020B0604020202020204" pitchFamily="34" charset="0"/>
              <a:buNone/>
              <a:defRPr sz="2000" b="0" kern="1200">
                <a:solidFill>
                  <a:srgbClr val="AC4D02"/>
                </a:solidFill>
                <a:latin typeface="Avenir Next LT Pro" panose="020B0504020202020204" pitchFamily="34" charset="0"/>
                <a:ea typeface="+mn-ea"/>
                <a:cs typeface="+mn-cs"/>
              </a:defRPr>
            </a:lvl1pPr>
            <a:lvl2pPr marL="457200" indent="0" algn="l" defTabSz="457200" rtl="0" eaLnBrk="1" latinLnBrk="0" hangingPunct="1">
              <a:spcBef>
                <a:spcPct val="20000"/>
              </a:spcBef>
              <a:spcAft>
                <a:spcPts val="600"/>
              </a:spcAft>
              <a:buClr>
                <a:srgbClr val="AC4D02"/>
              </a:buClr>
              <a:buSzPct val="92000"/>
              <a:buFont typeface="Arial" panose="020B0604020202020204" pitchFamily="34" charset="0"/>
              <a:buNone/>
              <a:defRPr sz="2000" b="1" kern="1200">
                <a:solidFill>
                  <a:srgbClr val="1D1D1B"/>
                </a:solidFill>
                <a:latin typeface="Avenir Next LT Pro" panose="020B0504020202020204" pitchFamily="34" charset="0"/>
                <a:ea typeface="+mn-ea"/>
                <a:cs typeface="+mn-cs"/>
              </a:defRPr>
            </a:lvl2pPr>
            <a:lvl3pPr marL="914400" indent="0" algn="l" defTabSz="457200" rtl="0" eaLnBrk="1" latinLnBrk="0" hangingPunct="1">
              <a:spcBef>
                <a:spcPct val="20000"/>
              </a:spcBef>
              <a:spcAft>
                <a:spcPts val="600"/>
              </a:spcAft>
              <a:buClr>
                <a:srgbClr val="AC4D02"/>
              </a:buClr>
              <a:buSzPct val="92000"/>
              <a:buFont typeface="Arial" panose="020B0604020202020204" pitchFamily="34" charset="0"/>
              <a:buNone/>
              <a:defRPr sz="1800" b="1" kern="1200">
                <a:solidFill>
                  <a:srgbClr val="1D1D1B"/>
                </a:solidFill>
                <a:latin typeface="Avenir Next LT Pro" panose="020B0504020202020204" pitchFamily="34" charset="0"/>
                <a:ea typeface="+mn-ea"/>
                <a:cs typeface="+mn-cs"/>
              </a:defRPr>
            </a:lvl3pPr>
            <a:lvl4pPr marL="1371600" indent="0" algn="l" defTabSz="457200" rtl="0" eaLnBrk="1" latinLnBrk="0" hangingPunct="1">
              <a:spcBef>
                <a:spcPct val="20000"/>
              </a:spcBef>
              <a:spcAft>
                <a:spcPts val="600"/>
              </a:spcAft>
              <a:buClr>
                <a:srgbClr val="AC4D02"/>
              </a:buClr>
              <a:buSzPct val="92000"/>
              <a:buFont typeface="Arial" panose="020B0604020202020204" pitchFamily="34" charset="0"/>
              <a:buNone/>
              <a:defRPr sz="1600" b="1" kern="1200">
                <a:solidFill>
                  <a:srgbClr val="1D1D1B"/>
                </a:solidFill>
                <a:latin typeface="Avenir Next LT Pro" panose="020B0504020202020204" pitchFamily="34" charset="0"/>
                <a:ea typeface="+mn-ea"/>
                <a:cs typeface="+mn-cs"/>
              </a:defRPr>
            </a:lvl4pPr>
            <a:lvl5pPr marL="1828800" indent="0" algn="l" defTabSz="457200" rtl="0" eaLnBrk="1" latinLnBrk="0" hangingPunct="1">
              <a:spcBef>
                <a:spcPct val="20000"/>
              </a:spcBef>
              <a:spcAft>
                <a:spcPts val="600"/>
              </a:spcAft>
              <a:buClr>
                <a:srgbClr val="AC4D02"/>
              </a:buClr>
              <a:buSzPct val="92000"/>
              <a:buFont typeface="Arial" panose="020B0604020202020204" pitchFamily="34" charset="0"/>
              <a:buNone/>
              <a:defRPr sz="1600" b="1" kern="1200">
                <a:solidFill>
                  <a:srgbClr val="1D1D1B"/>
                </a:solidFill>
                <a:latin typeface="Avenir Next LT Pro" panose="020B0504020202020204" pitchFamily="34" charset="0"/>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n-GB" dirty="0"/>
              <a:t>Wear – Investigation of GRE pipes wear in reference to carbon steel casings</a:t>
            </a:r>
          </a:p>
        </p:txBody>
      </p:sp>
      <p:sp>
        <p:nvSpPr>
          <p:cNvPr id="6" name="Title 2">
            <a:extLst>
              <a:ext uri="{FF2B5EF4-FFF2-40B4-BE49-F238E27FC236}">
                <a16:creationId xmlns:a16="http://schemas.microsoft.com/office/drawing/2014/main" id="{11A68362-9400-700F-7585-5B46345A3918}"/>
              </a:ext>
            </a:extLst>
          </p:cNvPr>
          <p:cNvSpPr>
            <a:spLocks noGrp="1"/>
          </p:cNvSpPr>
          <p:nvPr>
            <p:ph type="title"/>
          </p:nvPr>
        </p:nvSpPr>
        <p:spPr>
          <a:xfrm>
            <a:off x="444032" y="384900"/>
            <a:ext cx="10702504" cy="808592"/>
          </a:xfrm>
        </p:spPr>
        <p:txBody>
          <a:bodyPr>
            <a:normAutofit/>
          </a:bodyPr>
          <a:lstStyle/>
          <a:p>
            <a:pPr marL="1660525" indent="-1660525"/>
            <a:r>
              <a:rPr lang="en-US" dirty="0">
                <a:solidFill>
                  <a:srgbClr val="1D1D1B"/>
                </a:solidFill>
                <a:latin typeface="Avenir Next LT Pro" panose="020B0504020202020204" pitchFamily="34" charset="0"/>
              </a:rPr>
              <a:t>product qualification: Wear Test Results</a:t>
            </a:r>
            <a:endParaRPr lang="en-GB" dirty="0"/>
          </a:p>
        </p:txBody>
      </p:sp>
    </p:spTree>
    <p:extLst>
      <p:ext uri="{BB962C8B-B14F-4D97-AF65-F5344CB8AC3E}">
        <p14:creationId xmlns:p14="http://schemas.microsoft.com/office/powerpoint/2010/main" val="263065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114249B-DAB2-4E6C-9709-2E222A1301B2}"/>
              </a:ext>
            </a:extLst>
          </p:cNvPr>
          <p:cNvSpPr>
            <a:spLocks noGrp="1"/>
          </p:cNvSpPr>
          <p:nvPr>
            <p:ph type="title"/>
          </p:nvPr>
        </p:nvSpPr>
        <p:spPr/>
        <p:txBody>
          <a:bodyPr>
            <a:normAutofit/>
          </a:bodyPr>
          <a:lstStyle/>
          <a:p>
            <a:r>
              <a:rPr lang="de-DE" dirty="0" err="1"/>
              <a:t>Product</a:t>
            </a:r>
            <a:r>
              <a:rPr lang="de-DE" dirty="0"/>
              <a:t> </a:t>
            </a:r>
            <a:r>
              <a:rPr lang="de-DE" dirty="0" err="1"/>
              <a:t>Qualification</a:t>
            </a:r>
            <a:r>
              <a:rPr lang="de-DE" dirty="0"/>
              <a:t>: BOP Test </a:t>
            </a:r>
            <a:r>
              <a:rPr lang="en-NZ" dirty="0"/>
              <a:t>proposal</a:t>
            </a:r>
            <a:endParaRPr lang="en-NZ" sz="2200" dirty="0"/>
          </a:p>
        </p:txBody>
      </p:sp>
      <p:sp>
        <p:nvSpPr>
          <p:cNvPr id="9" name="Textplatzhalter 8">
            <a:extLst>
              <a:ext uri="{FF2B5EF4-FFF2-40B4-BE49-F238E27FC236}">
                <a16:creationId xmlns:a16="http://schemas.microsoft.com/office/drawing/2014/main" id="{D4917128-DD2E-491B-B7D3-9DC398D1B4CC}"/>
              </a:ext>
            </a:extLst>
          </p:cNvPr>
          <p:cNvSpPr>
            <a:spLocks noGrp="1"/>
          </p:cNvSpPr>
          <p:nvPr>
            <p:ph type="body" idx="14"/>
          </p:nvPr>
        </p:nvSpPr>
        <p:spPr/>
        <p:txBody>
          <a:bodyPr/>
          <a:lstStyle/>
          <a:p>
            <a:r>
              <a:rPr lang="de-DE" dirty="0"/>
              <a:t>Status</a:t>
            </a:r>
          </a:p>
        </p:txBody>
      </p:sp>
      <p:sp>
        <p:nvSpPr>
          <p:cNvPr id="7" name="Inhaltsplatzhalter 6">
            <a:extLst>
              <a:ext uri="{FF2B5EF4-FFF2-40B4-BE49-F238E27FC236}">
                <a16:creationId xmlns:a16="http://schemas.microsoft.com/office/drawing/2014/main" id="{9B1ED3CD-5D5D-44A0-A1B3-FBA2BA43FE35}"/>
              </a:ext>
            </a:extLst>
          </p:cNvPr>
          <p:cNvSpPr>
            <a:spLocks noGrp="1"/>
          </p:cNvSpPr>
          <p:nvPr>
            <p:ph idx="1"/>
          </p:nvPr>
        </p:nvSpPr>
        <p:spPr/>
        <p:txBody>
          <a:bodyPr>
            <a:normAutofit/>
          </a:bodyPr>
          <a:lstStyle/>
          <a:p>
            <a:r>
              <a:rPr lang="en-US" dirty="0"/>
              <a:t>Discussion and preparation together with FPI ongoing.</a:t>
            </a:r>
          </a:p>
          <a:p>
            <a:r>
              <a:rPr lang="en-US" dirty="0"/>
              <a:t>Final test program issued end of this year.</a:t>
            </a:r>
          </a:p>
          <a:p>
            <a:r>
              <a:rPr lang="en-US" dirty="0"/>
              <a:t>Test with annular BOP and shear RAM BOP planned.</a:t>
            </a:r>
          </a:p>
        </p:txBody>
      </p:sp>
      <p:sp>
        <p:nvSpPr>
          <p:cNvPr id="5" name="Foliennummernplatzhalter 4">
            <a:extLst>
              <a:ext uri="{FF2B5EF4-FFF2-40B4-BE49-F238E27FC236}">
                <a16:creationId xmlns:a16="http://schemas.microsoft.com/office/drawing/2014/main" id="{ABEDA489-8E46-4326-AF1D-9678A667C4B3}"/>
              </a:ext>
            </a:extLst>
          </p:cNvPr>
          <p:cNvSpPr>
            <a:spLocks noGrp="1"/>
          </p:cNvSpPr>
          <p:nvPr>
            <p:ph type="sldNum" sz="quarter" idx="4"/>
          </p:nvPr>
        </p:nvSpPr>
        <p:spPr/>
        <p:txBody>
          <a:bodyPr/>
          <a:lstStyle/>
          <a:p>
            <a:pPr rtl="0"/>
            <a:fld id="{3A98EE3D-8CD1-4C3F-BD1C-C98C9596463C}" type="slidenum">
              <a:rPr lang="en-US" smtClean="0"/>
              <a:t>15</a:t>
            </a:fld>
            <a:endParaRPr lang="en-US" dirty="0"/>
          </a:p>
        </p:txBody>
      </p:sp>
      <p:sp>
        <p:nvSpPr>
          <p:cNvPr id="12" name="Inhaltsplatzhalter 6">
            <a:extLst>
              <a:ext uri="{FF2B5EF4-FFF2-40B4-BE49-F238E27FC236}">
                <a16:creationId xmlns:a16="http://schemas.microsoft.com/office/drawing/2014/main" id="{9B1ED3CD-5D5D-44A0-A1B3-FBA2BA43FE35}"/>
              </a:ext>
            </a:extLst>
          </p:cNvPr>
          <p:cNvSpPr>
            <a:spLocks noGrp="1"/>
          </p:cNvSpPr>
          <p:nvPr>
            <p:ph idx="1"/>
          </p:nvPr>
        </p:nvSpPr>
        <p:spPr>
          <a:xfrm>
            <a:off x="9074627" y="5847004"/>
            <a:ext cx="2481281" cy="483020"/>
          </a:xfrm>
        </p:spPr>
        <p:txBody>
          <a:bodyPr/>
          <a:lstStyle/>
          <a:p>
            <a:pPr marL="0" indent="0">
              <a:buNone/>
            </a:pPr>
            <a:r>
              <a:rPr lang="en-US" dirty="0"/>
              <a:t>BOP Stack (onshore)</a:t>
            </a:r>
          </a:p>
        </p:txBody>
      </p:sp>
      <p:pic>
        <p:nvPicPr>
          <p:cNvPr id="3" name="Grafik 2"/>
          <p:cNvPicPr>
            <a:picLocks noChangeAspect="1"/>
          </p:cNvPicPr>
          <p:nvPr/>
        </p:nvPicPr>
        <p:blipFill>
          <a:blip r:embed="rId2"/>
          <a:stretch>
            <a:fillRect/>
          </a:stretch>
        </p:blipFill>
        <p:spPr>
          <a:xfrm>
            <a:off x="8778162" y="1971235"/>
            <a:ext cx="3074212" cy="3694404"/>
          </a:xfrm>
          <a:prstGeom prst="rect">
            <a:avLst/>
          </a:prstGeom>
        </p:spPr>
      </p:pic>
      <p:pic>
        <p:nvPicPr>
          <p:cNvPr id="4" name="Grafik 3"/>
          <p:cNvPicPr>
            <a:picLocks noChangeAspect="1"/>
          </p:cNvPicPr>
          <p:nvPr/>
        </p:nvPicPr>
        <p:blipFill rotWithShape="1">
          <a:blip r:embed="rId3"/>
          <a:srcRect l="57723" t="-2289"/>
          <a:stretch/>
        </p:blipFill>
        <p:spPr>
          <a:xfrm>
            <a:off x="6096000" y="1828800"/>
            <a:ext cx="2145252" cy="4033226"/>
          </a:xfrm>
          <a:prstGeom prst="rect">
            <a:avLst/>
          </a:prstGeom>
        </p:spPr>
      </p:pic>
      <p:sp>
        <p:nvSpPr>
          <p:cNvPr id="10" name="Inhaltsplatzhalter 6">
            <a:extLst>
              <a:ext uri="{FF2B5EF4-FFF2-40B4-BE49-F238E27FC236}">
                <a16:creationId xmlns:a16="http://schemas.microsoft.com/office/drawing/2014/main" id="{9B1ED3CD-5D5D-44A0-A1B3-FBA2BA43FE35}"/>
              </a:ext>
            </a:extLst>
          </p:cNvPr>
          <p:cNvSpPr>
            <a:spLocks noGrp="1"/>
          </p:cNvSpPr>
          <p:nvPr>
            <p:ph idx="1"/>
          </p:nvPr>
        </p:nvSpPr>
        <p:spPr>
          <a:xfrm>
            <a:off x="6176658" y="5839454"/>
            <a:ext cx="2246811" cy="483020"/>
          </a:xfrm>
        </p:spPr>
        <p:txBody>
          <a:bodyPr/>
          <a:lstStyle/>
          <a:p>
            <a:pPr marL="0" indent="0">
              <a:buNone/>
            </a:pPr>
            <a:r>
              <a:rPr lang="en-US" dirty="0"/>
              <a:t>Annular BOP Sketch</a:t>
            </a:r>
          </a:p>
        </p:txBody>
      </p:sp>
      <p:pic>
        <p:nvPicPr>
          <p:cNvPr id="8" name="Grafik 7"/>
          <p:cNvPicPr>
            <a:picLocks noChangeAspect="1"/>
          </p:cNvPicPr>
          <p:nvPr/>
        </p:nvPicPr>
        <p:blipFill>
          <a:blip r:embed="rId4"/>
          <a:stretch>
            <a:fillRect/>
          </a:stretch>
        </p:blipFill>
        <p:spPr>
          <a:xfrm>
            <a:off x="836856" y="4008968"/>
            <a:ext cx="4438233" cy="1914062"/>
          </a:xfrm>
          <a:prstGeom prst="rect">
            <a:avLst/>
          </a:prstGeom>
        </p:spPr>
      </p:pic>
      <p:sp>
        <p:nvSpPr>
          <p:cNvPr id="13" name="Inhaltsplatzhalter 6">
            <a:extLst>
              <a:ext uri="{FF2B5EF4-FFF2-40B4-BE49-F238E27FC236}">
                <a16:creationId xmlns:a16="http://schemas.microsoft.com/office/drawing/2014/main" id="{9B1ED3CD-5D5D-44A0-A1B3-FBA2BA43FE35}"/>
              </a:ext>
            </a:extLst>
          </p:cNvPr>
          <p:cNvSpPr>
            <a:spLocks noGrp="1"/>
          </p:cNvSpPr>
          <p:nvPr>
            <p:ph idx="1"/>
          </p:nvPr>
        </p:nvSpPr>
        <p:spPr>
          <a:xfrm>
            <a:off x="1932566" y="6123456"/>
            <a:ext cx="2246811" cy="483020"/>
          </a:xfrm>
        </p:spPr>
        <p:txBody>
          <a:bodyPr/>
          <a:lstStyle/>
          <a:p>
            <a:pPr marL="0" indent="0">
              <a:buNone/>
            </a:pPr>
            <a:r>
              <a:rPr lang="en-US" dirty="0"/>
              <a:t>Shear RAM blades</a:t>
            </a:r>
          </a:p>
        </p:txBody>
      </p:sp>
    </p:spTree>
    <p:extLst>
      <p:ext uri="{BB962C8B-B14F-4D97-AF65-F5344CB8AC3E}">
        <p14:creationId xmlns:p14="http://schemas.microsoft.com/office/powerpoint/2010/main" val="1240580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114249B-DAB2-4E6C-9709-2E222A1301B2}"/>
              </a:ext>
            </a:extLst>
          </p:cNvPr>
          <p:cNvSpPr>
            <a:spLocks noGrp="1"/>
          </p:cNvSpPr>
          <p:nvPr>
            <p:ph type="title"/>
          </p:nvPr>
        </p:nvSpPr>
        <p:spPr/>
        <p:txBody>
          <a:bodyPr>
            <a:normAutofit/>
          </a:bodyPr>
          <a:lstStyle/>
          <a:p>
            <a:r>
              <a:rPr lang="de-DE" dirty="0"/>
              <a:t>Equipment Manufacturing: Make-Up/Break-out </a:t>
            </a:r>
            <a:r>
              <a:rPr lang="de-DE" dirty="0" err="1"/>
              <a:t>unit</a:t>
            </a:r>
            <a:endParaRPr lang="de-DE" dirty="0"/>
          </a:p>
        </p:txBody>
      </p:sp>
      <p:sp>
        <p:nvSpPr>
          <p:cNvPr id="9" name="Textplatzhalter 8">
            <a:extLst>
              <a:ext uri="{FF2B5EF4-FFF2-40B4-BE49-F238E27FC236}">
                <a16:creationId xmlns:a16="http://schemas.microsoft.com/office/drawing/2014/main" id="{D4917128-DD2E-491B-B7D3-9DC398D1B4CC}"/>
              </a:ext>
            </a:extLst>
          </p:cNvPr>
          <p:cNvSpPr>
            <a:spLocks noGrp="1"/>
          </p:cNvSpPr>
          <p:nvPr>
            <p:ph type="body" idx="14"/>
          </p:nvPr>
        </p:nvSpPr>
        <p:spPr/>
        <p:txBody>
          <a:bodyPr/>
          <a:lstStyle/>
          <a:p>
            <a:r>
              <a:rPr lang="de-DE" dirty="0"/>
              <a:t>Status</a:t>
            </a:r>
          </a:p>
        </p:txBody>
      </p:sp>
      <p:sp>
        <p:nvSpPr>
          <p:cNvPr id="7" name="Inhaltsplatzhalter 6">
            <a:extLst>
              <a:ext uri="{FF2B5EF4-FFF2-40B4-BE49-F238E27FC236}">
                <a16:creationId xmlns:a16="http://schemas.microsoft.com/office/drawing/2014/main" id="{9B1ED3CD-5D5D-44A0-A1B3-FBA2BA43FE35}"/>
              </a:ext>
            </a:extLst>
          </p:cNvPr>
          <p:cNvSpPr>
            <a:spLocks noGrp="1"/>
          </p:cNvSpPr>
          <p:nvPr>
            <p:ph idx="1"/>
          </p:nvPr>
        </p:nvSpPr>
        <p:spPr>
          <a:xfrm>
            <a:off x="581192" y="2098252"/>
            <a:ext cx="5035837" cy="4580173"/>
          </a:xfrm>
        </p:spPr>
        <p:txBody>
          <a:bodyPr>
            <a:normAutofit lnSpcReduction="10000"/>
          </a:bodyPr>
          <a:lstStyle/>
          <a:p>
            <a:r>
              <a:rPr lang="en-US" sz="1800" dirty="0"/>
              <a:t>Advantages</a:t>
            </a:r>
          </a:p>
          <a:p>
            <a:pPr lvl="1"/>
            <a:r>
              <a:rPr lang="en-US" sz="1500" dirty="0"/>
              <a:t>Full automation possible.</a:t>
            </a:r>
          </a:p>
          <a:p>
            <a:pPr lvl="1"/>
            <a:r>
              <a:rPr lang="en-US" sz="1500" dirty="0"/>
              <a:t>Drag/Friction between pipe and belt adjustable.</a:t>
            </a:r>
          </a:p>
          <a:p>
            <a:pPr lvl="1"/>
            <a:r>
              <a:rPr lang="en-US" sz="1500" dirty="0"/>
              <a:t>Design of belt quite flexible (lot of types on market).</a:t>
            </a:r>
          </a:p>
          <a:p>
            <a:pPr lvl="1"/>
            <a:r>
              <a:rPr lang="en-US" sz="1500" dirty="0"/>
              <a:t>Torque adjustable.</a:t>
            </a:r>
          </a:p>
          <a:p>
            <a:pPr lvl="1"/>
            <a:r>
              <a:rPr lang="en-US" sz="1500" dirty="0"/>
              <a:t>Change in diameter can be adjusted with gear bolt end point.</a:t>
            </a:r>
          </a:p>
          <a:p>
            <a:r>
              <a:rPr lang="en-US" sz="1800" dirty="0"/>
              <a:t>Disadvantages</a:t>
            </a:r>
          </a:p>
          <a:p>
            <a:pPr lvl="1"/>
            <a:r>
              <a:rPr lang="en-US" sz="1500" dirty="0"/>
              <a:t>Friction dependent on surface condition of pipe. </a:t>
            </a:r>
          </a:p>
          <a:p>
            <a:pPr lvl="1"/>
            <a:r>
              <a:rPr lang="en-US" sz="1500" dirty="0"/>
              <a:t>Friction cannot infinitely increase by continuous belt tensioning. </a:t>
            </a:r>
          </a:p>
          <a:p>
            <a:pPr lvl="1"/>
            <a:r>
              <a:rPr lang="en-US" sz="1500" dirty="0"/>
              <a:t>May need different inserts for diameter ranges. </a:t>
            </a:r>
          </a:p>
          <a:p>
            <a:pPr lvl="1"/>
            <a:r>
              <a:rPr lang="en-US" sz="1500" dirty="0"/>
              <a:t>Break connections with same set up still to be confirmed (only low break-out torque possible). </a:t>
            </a:r>
          </a:p>
        </p:txBody>
      </p:sp>
      <p:sp>
        <p:nvSpPr>
          <p:cNvPr id="5" name="Foliennummernplatzhalter 4">
            <a:extLst>
              <a:ext uri="{FF2B5EF4-FFF2-40B4-BE49-F238E27FC236}">
                <a16:creationId xmlns:a16="http://schemas.microsoft.com/office/drawing/2014/main" id="{ABEDA489-8E46-4326-AF1D-9678A667C4B3}"/>
              </a:ext>
            </a:extLst>
          </p:cNvPr>
          <p:cNvSpPr>
            <a:spLocks noGrp="1"/>
          </p:cNvSpPr>
          <p:nvPr>
            <p:ph type="sldNum" sz="quarter" idx="4"/>
          </p:nvPr>
        </p:nvSpPr>
        <p:spPr/>
        <p:txBody>
          <a:bodyPr/>
          <a:lstStyle/>
          <a:p>
            <a:pPr rtl="0"/>
            <a:fld id="{3A98EE3D-8CD1-4C3F-BD1C-C98C9596463C}" type="slidenum">
              <a:rPr lang="en-US" smtClean="0"/>
              <a:t>16</a:t>
            </a:fld>
            <a:endParaRPr lang="en-US" dirty="0"/>
          </a:p>
        </p:txBody>
      </p:sp>
      <p:sp>
        <p:nvSpPr>
          <p:cNvPr id="12" name="Inhaltsplatzhalter 6">
            <a:extLst>
              <a:ext uri="{FF2B5EF4-FFF2-40B4-BE49-F238E27FC236}">
                <a16:creationId xmlns:a16="http://schemas.microsoft.com/office/drawing/2014/main" id="{9B1ED3CD-5D5D-44A0-A1B3-FBA2BA43FE35}"/>
              </a:ext>
            </a:extLst>
          </p:cNvPr>
          <p:cNvSpPr>
            <a:spLocks noGrp="1"/>
          </p:cNvSpPr>
          <p:nvPr>
            <p:ph idx="1"/>
          </p:nvPr>
        </p:nvSpPr>
        <p:spPr>
          <a:xfrm>
            <a:off x="7934170" y="6066295"/>
            <a:ext cx="2045853" cy="483020"/>
          </a:xfrm>
        </p:spPr>
        <p:txBody>
          <a:bodyPr/>
          <a:lstStyle/>
          <a:p>
            <a:pPr marL="0" indent="0">
              <a:buNone/>
            </a:pPr>
            <a:r>
              <a:rPr lang="en-US" dirty="0"/>
              <a:t>Working sequence</a:t>
            </a:r>
          </a:p>
        </p:txBody>
      </p:sp>
      <p:pic>
        <p:nvPicPr>
          <p:cNvPr id="3" name="Grafik 2"/>
          <p:cNvPicPr>
            <a:picLocks noChangeAspect="1"/>
          </p:cNvPicPr>
          <p:nvPr/>
        </p:nvPicPr>
        <p:blipFill rotWithShape="1">
          <a:blip r:embed="rId2"/>
          <a:srcRect r="3928"/>
          <a:stretch/>
        </p:blipFill>
        <p:spPr>
          <a:xfrm>
            <a:off x="5510686" y="2023489"/>
            <a:ext cx="6602942" cy="4042806"/>
          </a:xfrm>
          <a:prstGeom prst="rect">
            <a:avLst/>
          </a:prstGeom>
        </p:spPr>
      </p:pic>
    </p:spTree>
    <p:extLst>
      <p:ext uri="{BB962C8B-B14F-4D97-AF65-F5344CB8AC3E}">
        <p14:creationId xmlns:p14="http://schemas.microsoft.com/office/powerpoint/2010/main" val="2207951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98870B13-6A54-654D-B184-AF197BD744CE}"/>
              </a:ext>
            </a:extLst>
          </p:cNvPr>
          <p:cNvSpPr/>
          <p:nvPr/>
        </p:nvSpPr>
        <p:spPr>
          <a:xfrm>
            <a:off x="1836849" y="3854725"/>
            <a:ext cx="739714" cy="74377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757B855A-8AAB-FBEF-D4EE-91D790EAB7CC}"/>
              </a:ext>
            </a:extLst>
          </p:cNvPr>
          <p:cNvSpPr/>
          <p:nvPr/>
        </p:nvSpPr>
        <p:spPr>
          <a:xfrm>
            <a:off x="2968867" y="3871664"/>
            <a:ext cx="739715" cy="7437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DB045F29-2835-DD5E-DEAE-04954DF08F0A}"/>
              </a:ext>
            </a:extLst>
          </p:cNvPr>
          <p:cNvSpPr/>
          <p:nvPr/>
        </p:nvSpPr>
        <p:spPr>
          <a:xfrm>
            <a:off x="4105366" y="3875253"/>
            <a:ext cx="733447" cy="7365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C69113FB-34BC-AAF3-727E-5DC13EBFD599}"/>
              </a:ext>
            </a:extLst>
          </p:cNvPr>
          <p:cNvSpPr/>
          <p:nvPr/>
        </p:nvSpPr>
        <p:spPr>
          <a:xfrm>
            <a:off x="5232896" y="3871664"/>
            <a:ext cx="728948" cy="7437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01D14E7-483B-FCD5-0CA2-9E1D1C2B6B26}"/>
              </a:ext>
            </a:extLst>
          </p:cNvPr>
          <p:cNvSpPr/>
          <p:nvPr/>
        </p:nvSpPr>
        <p:spPr>
          <a:xfrm>
            <a:off x="6356159" y="3871665"/>
            <a:ext cx="739714" cy="7437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DC027191-86E8-85C1-EC59-124FD85F7213}"/>
              </a:ext>
            </a:extLst>
          </p:cNvPr>
          <p:cNvSpPr/>
          <p:nvPr/>
        </p:nvSpPr>
        <p:spPr>
          <a:xfrm>
            <a:off x="7482231" y="3871665"/>
            <a:ext cx="739714" cy="7437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5E089DB-15D7-7E96-058B-7A4E93AC112D}"/>
              </a:ext>
            </a:extLst>
          </p:cNvPr>
          <p:cNvSpPr/>
          <p:nvPr/>
        </p:nvSpPr>
        <p:spPr>
          <a:xfrm>
            <a:off x="9757315" y="3871665"/>
            <a:ext cx="739714" cy="7437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B376C9E2-5AB7-89B1-CA5D-07FCCA224C1A}"/>
              </a:ext>
            </a:extLst>
          </p:cNvPr>
          <p:cNvSpPr>
            <a:spLocks noGrp="1"/>
          </p:cNvSpPr>
          <p:nvPr>
            <p:ph type="title"/>
          </p:nvPr>
        </p:nvSpPr>
        <p:spPr/>
        <p:txBody>
          <a:bodyPr/>
          <a:lstStyle/>
          <a:p>
            <a:r>
              <a:rPr lang="en-US" dirty="0"/>
              <a:t>Project Milestones</a:t>
            </a:r>
            <a:endParaRPr lang="en-GB" dirty="0"/>
          </a:p>
        </p:txBody>
      </p:sp>
      <p:sp>
        <p:nvSpPr>
          <p:cNvPr id="4" name="Slide Number Placeholder 3">
            <a:extLst>
              <a:ext uri="{FF2B5EF4-FFF2-40B4-BE49-F238E27FC236}">
                <a16:creationId xmlns:a16="http://schemas.microsoft.com/office/drawing/2014/main" id="{1D99F22C-E1F7-8080-2C02-5640C637D9A1}"/>
              </a:ext>
            </a:extLst>
          </p:cNvPr>
          <p:cNvSpPr>
            <a:spLocks noGrp="1"/>
          </p:cNvSpPr>
          <p:nvPr>
            <p:ph type="sldNum" sz="quarter" idx="4"/>
          </p:nvPr>
        </p:nvSpPr>
        <p:spPr/>
        <p:txBody>
          <a:bodyPr/>
          <a:lstStyle/>
          <a:p>
            <a:fld id="{3A98EE3D-8CD1-4C3F-BD1C-C98C9596463C}" type="slidenum">
              <a:rPr lang="en-US" smtClean="0"/>
              <a:pPr/>
              <a:t>17</a:t>
            </a:fld>
            <a:endParaRPr lang="en-US" dirty="0"/>
          </a:p>
        </p:txBody>
      </p:sp>
      <p:sp>
        <p:nvSpPr>
          <p:cNvPr id="7" name="Partial Circle 6">
            <a:extLst>
              <a:ext uri="{FF2B5EF4-FFF2-40B4-BE49-F238E27FC236}">
                <a16:creationId xmlns:a16="http://schemas.microsoft.com/office/drawing/2014/main" id="{B938C0D6-0C53-B2FC-7701-A8B35B605109}"/>
              </a:ext>
            </a:extLst>
          </p:cNvPr>
          <p:cNvSpPr/>
          <p:nvPr/>
        </p:nvSpPr>
        <p:spPr>
          <a:xfrm>
            <a:off x="5233539" y="3871664"/>
            <a:ext cx="738793" cy="743774"/>
          </a:xfrm>
          <a:prstGeom prst="pie">
            <a:avLst>
              <a:gd name="adj1" fmla="val 1582630"/>
              <a:gd name="adj2" fmla="val 1620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Partial Circle 7">
            <a:extLst>
              <a:ext uri="{FF2B5EF4-FFF2-40B4-BE49-F238E27FC236}">
                <a16:creationId xmlns:a16="http://schemas.microsoft.com/office/drawing/2014/main" id="{A41EDF29-CB19-473C-2F99-B30876B205EA}"/>
              </a:ext>
            </a:extLst>
          </p:cNvPr>
          <p:cNvSpPr/>
          <p:nvPr/>
        </p:nvSpPr>
        <p:spPr>
          <a:xfrm>
            <a:off x="4103027" y="3873694"/>
            <a:ext cx="739715" cy="739715"/>
          </a:xfrm>
          <a:prstGeom prst="pie">
            <a:avLst>
              <a:gd name="adj1" fmla="val 18120838"/>
              <a:gd name="adj2" fmla="val 1620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Partial Circle 8">
            <a:extLst>
              <a:ext uri="{FF2B5EF4-FFF2-40B4-BE49-F238E27FC236}">
                <a16:creationId xmlns:a16="http://schemas.microsoft.com/office/drawing/2014/main" id="{6E639727-A915-9414-9A27-A4E51A35C9C2}"/>
              </a:ext>
            </a:extLst>
          </p:cNvPr>
          <p:cNvSpPr/>
          <p:nvPr/>
        </p:nvSpPr>
        <p:spPr>
          <a:xfrm>
            <a:off x="2968867" y="3873694"/>
            <a:ext cx="739715" cy="739715"/>
          </a:xfrm>
          <a:prstGeom prst="pie">
            <a:avLst>
              <a:gd name="adj1" fmla="val 17602374"/>
              <a:gd name="adj2" fmla="val 1620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Partial Circle 10">
            <a:extLst>
              <a:ext uri="{FF2B5EF4-FFF2-40B4-BE49-F238E27FC236}">
                <a16:creationId xmlns:a16="http://schemas.microsoft.com/office/drawing/2014/main" id="{A7035A38-AFD5-E091-18A3-5AE1C1D3E882}"/>
              </a:ext>
            </a:extLst>
          </p:cNvPr>
          <p:cNvSpPr/>
          <p:nvPr/>
        </p:nvSpPr>
        <p:spPr>
          <a:xfrm>
            <a:off x="1837770" y="3873694"/>
            <a:ext cx="739715" cy="739715"/>
          </a:xfrm>
          <a:prstGeom prst="pie">
            <a:avLst>
              <a:gd name="adj1" fmla="val 18585074"/>
              <a:gd name="adj2" fmla="val 1620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Partial Circle 11">
            <a:extLst>
              <a:ext uri="{FF2B5EF4-FFF2-40B4-BE49-F238E27FC236}">
                <a16:creationId xmlns:a16="http://schemas.microsoft.com/office/drawing/2014/main" id="{69129E90-0B17-CD8E-993C-3EFE9C453069}"/>
              </a:ext>
            </a:extLst>
          </p:cNvPr>
          <p:cNvSpPr/>
          <p:nvPr/>
        </p:nvSpPr>
        <p:spPr>
          <a:xfrm>
            <a:off x="6355389" y="3871664"/>
            <a:ext cx="740024" cy="745012"/>
          </a:xfrm>
          <a:prstGeom prst="pie">
            <a:avLst>
              <a:gd name="adj1" fmla="val 8450212"/>
              <a:gd name="adj2" fmla="val 1620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3" name="Group 22">
            <a:extLst>
              <a:ext uri="{FF2B5EF4-FFF2-40B4-BE49-F238E27FC236}">
                <a16:creationId xmlns:a16="http://schemas.microsoft.com/office/drawing/2014/main" id="{A32B68F6-1A08-856F-85A8-ED74B6ACA632}"/>
              </a:ext>
            </a:extLst>
          </p:cNvPr>
          <p:cNvGrpSpPr/>
          <p:nvPr/>
        </p:nvGrpSpPr>
        <p:grpSpPr>
          <a:xfrm>
            <a:off x="819869" y="1916856"/>
            <a:ext cx="1299012" cy="1819032"/>
            <a:chOff x="494000" y="422183"/>
            <a:chExt cx="1299012" cy="1819032"/>
          </a:xfrm>
        </p:grpSpPr>
        <p:sp>
          <p:nvSpPr>
            <p:cNvPr id="51" name="Rectangle 50">
              <a:extLst>
                <a:ext uri="{FF2B5EF4-FFF2-40B4-BE49-F238E27FC236}">
                  <a16:creationId xmlns:a16="http://schemas.microsoft.com/office/drawing/2014/main" id="{D361C536-B7E7-3C5E-5881-6C553E3EF1E3}"/>
                </a:ext>
              </a:extLst>
            </p:cNvPr>
            <p:cNvSpPr/>
            <p:nvPr/>
          </p:nvSpPr>
          <p:spPr>
            <a:xfrm rot="17700000">
              <a:off x="496513" y="944716"/>
              <a:ext cx="1749753" cy="8432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2" name="TextBox 51">
              <a:extLst>
                <a:ext uri="{FF2B5EF4-FFF2-40B4-BE49-F238E27FC236}">
                  <a16:creationId xmlns:a16="http://schemas.microsoft.com/office/drawing/2014/main" id="{0460492C-A067-ED6E-BB73-233B4BBD8F84}"/>
                </a:ext>
              </a:extLst>
            </p:cNvPr>
            <p:cNvSpPr txBox="1"/>
            <p:nvPr/>
          </p:nvSpPr>
          <p:spPr>
            <a:xfrm rot="17700000">
              <a:off x="40746" y="875437"/>
              <a:ext cx="1749753" cy="84324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960" tIns="0" rIns="0" bIns="0" numCol="1" spcCol="1270" anchor="ctr" anchorCtr="0">
              <a:noAutofit/>
            </a:bodyPr>
            <a:lstStyle/>
            <a:p>
              <a:pPr marL="0" lvl="0" indent="0" algn="l" defTabSz="1066800">
                <a:lnSpc>
                  <a:spcPct val="90000"/>
                </a:lnSpc>
                <a:spcBef>
                  <a:spcPct val="0"/>
                </a:spcBef>
                <a:spcAft>
                  <a:spcPct val="35000"/>
                </a:spcAft>
                <a:buNone/>
              </a:pPr>
              <a:r>
                <a:rPr lang="de-DE" sz="2400" kern="1200" dirty="0"/>
                <a:t>Project Start 2020</a:t>
              </a:r>
            </a:p>
          </p:txBody>
        </p:sp>
      </p:grpSp>
      <p:grpSp>
        <p:nvGrpSpPr>
          <p:cNvPr id="24" name="Group 23">
            <a:extLst>
              <a:ext uri="{FF2B5EF4-FFF2-40B4-BE49-F238E27FC236}">
                <a16:creationId xmlns:a16="http://schemas.microsoft.com/office/drawing/2014/main" id="{52101010-1649-B00A-12B5-4A37C5B1201A}"/>
              </a:ext>
            </a:extLst>
          </p:cNvPr>
          <p:cNvGrpSpPr/>
          <p:nvPr/>
        </p:nvGrpSpPr>
        <p:grpSpPr>
          <a:xfrm>
            <a:off x="1539320" y="4685345"/>
            <a:ext cx="729810" cy="1513618"/>
            <a:chOff x="1213451" y="3096277"/>
            <a:chExt cx="729810" cy="1513618"/>
          </a:xfrm>
        </p:grpSpPr>
        <p:sp>
          <p:nvSpPr>
            <p:cNvPr id="49" name="Rectangle 48">
              <a:extLst>
                <a:ext uri="{FF2B5EF4-FFF2-40B4-BE49-F238E27FC236}">
                  <a16:creationId xmlns:a16="http://schemas.microsoft.com/office/drawing/2014/main" id="{B02EDBBC-A023-1320-8AFB-EE9A569117E3}"/>
                </a:ext>
              </a:extLst>
            </p:cNvPr>
            <p:cNvSpPr/>
            <p:nvPr/>
          </p:nvSpPr>
          <p:spPr>
            <a:xfrm rot="17700000">
              <a:off x="821547" y="3488181"/>
              <a:ext cx="1513618" cy="7298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0" name="TextBox 49">
              <a:extLst>
                <a:ext uri="{FF2B5EF4-FFF2-40B4-BE49-F238E27FC236}">
                  <a16:creationId xmlns:a16="http://schemas.microsoft.com/office/drawing/2014/main" id="{39244BFC-9AA2-0C0B-F3A4-8DF486B772D7}"/>
                </a:ext>
              </a:extLst>
            </p:cNvPr>
            <p:cNvSpPr txBox="1"/>
            <p:nvPr/>
          </p:nvSpPr>
          <p:spPr>
            <a:xfrm rot="17700000">
              <a:off x="821547" y="3488181"/>
              <a:ext cx="1513618" cy="7298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60960" bIns="0" numCol="1" spcCol="1270" anchor="ctr" anchorCtr="0">
              <a:noAutofit/>
            </a:bodyPr>
            <a:lstStyle/>
            <a:p>
              <a:pPr marL="0" lvl="0" indent="0" algn="r" defTabSz="1066800">
                <a:lnSpc>
                  <a:spcPct val="90000"/>
                </a:lnSpc>
                <a:spcBef>
                  <a:spcPct val="0"/>
                </a:spcBef>
                <a:spcAft>
                  <a:spcPct val="35000"/>
                </a:spcAft>
                <a:buNone/>
              </a:pPr>
              <a:r>
                <a:rPr lang="de-DE" sz="2400" kern="1200" dirty="0"/>
                <a:t>Market Study</a:t>
              </a:r>
            </a:p>
          </p:txBody>
        </p:sp>
      </p:grpSp>
      <p:grpSp>
        <p:nvGrpSpPr>
          <p:cNvPr id="25" name="Group 24">
            <a:extLst>
              <a:ext uri="{FF2B5EF4-FFF2-40B4-BE49-F238E27FC236}">
                <a16:creationId xmlns:a16="http://schemas.microsoft.com/office/drawing/2014/main" id="{DE8A7AD1-0EEC-94E7-1AF3-FACE0CADC91C}"/>
              </a:ext>
            </a:extLst>
          </p:cNvPr>
          <p:cNvGrpSpPr/>
          <p:nvPr/>
        </p:nvGrpSpPr>
        <p:grpSpPr>
          <a:xfrm>
            <a:off x="3229934" y="2113689"/>
            <a:ext cx="729810" cy="1513618"/>
            <a:chOff x="2904065" y="717348"/>
            <a:chExt cx="729810" cy="1513618"/>
          </a:xfrm>
        </p:grpSpPr>
        <p:sp>
          <p:nvSpPr>
            <p:cNvPr id="47" name="Rectangle 46">
              <a:extLst>
                <a:ext uri="{FF2B5EF4-FFF2-40B4-BE49-F238E27FC236}">
                  <a16:creationId xmlns:a16="http://schemas.microsoft.com/office/drawing/2014/main" id="{E0104288-2864-9830-06C5-1ADD079D1B56}"/>
                </a:ext>
              </a:extLst>
            </p:cNvPr>
            <p:cNvSpPr/>
            <p:nvPr/>
          </p:nvSpPr>
          <p:spPr>
            <a:xfrm rot="17700000">
              <a:off x="2512161" y="1109252"/>
              <a:ext cx="1513618" cy="7298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8" name="TextBox 47">
              <a:extLst>
                <a:ext uri="{FF2B5EF4-FFF2-40B4-BE49-F238E27FC236}">
                  <a16:creationId xmlns:a16="http://schemas.microsoft.com/office/drawing/2014/main" id="{90EC3CA5-76F1-3631-8E51-86FBBA17C536}"/>
                </a:ext>
              </a:extLst>
            </p:cNvPr>
            <p:cNvSpPr txBox="1"/>
            <p:nvPr/>
          </p:nvSpPr>
          <p:spPr>
            <a:xfrm rot="17700000">
              <a:off x="2512161" y="1109252"/>
              <a:ext cx="1513618" cy="7298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60960" bIns="0" numCol="1" spcCol="1270" anchor="ctr" anchorCtr="0">
              <a:noAutofit/>
            </a:bodyPr>
            <a:lstStyle/>
            <a:p>
              <a:pPr marL="0" lvl="0" indent="0" algn="l" defTabSz="1066800">
                <a:lnSpc>
                  <a:spcPct val="90000"/>
                </a:lnSpc>
                <a:spcBef>
                  <a:spcPct val="0"/>
                </a:spcBef>
                <a:spcAft>
                  <a:spcPct val="35000"/>
                </a:spcAft>
                <a:buNone/>
              </a:pPr>
              <a:r>
                <a:rPr lang="de-DE" sz="2400" kern="1200" dirty="0"/>
                <a:t>Pipe Design</a:t>
              </a:r>
            </a:p>
          </p:txBody>
        </p:sp>
      </p:grpSp>
      <p:grpSp>
        <p:nvGrpSpPr>
          <p:cNvPr id="26" name="Group 25">
            <a:extLst>
              <a:ext uri="{FF2B5EF4-FFF2-40B4-BE49-F238E27FC236}">
                <a16:creationId xmlns:a16="http://schemas.microsoft.com/office/drawing/2014/main" id="{7138439B-59E8-4AC2-1080-C0AAC29A5B2C}"/>
              </a:ext>
            </a:extLst>
          </p:cNvPr>
          <p:cNvGrpSpPr/>
          <p:nvPr/>
        </p:nvGrpSpPr>
        <p:grpSpPr>
          <a:xfrm>
            <a:off x="3942734" y="4685345"/>
            <a:ext cx="729810" cy="1513618"/>
            <a:chOff x="2896658" y="3246943"/>
            <a:chExt cx="729810" cy="1513618"/>
          </a:xfrm>
        </p:grpSpPr>
        <p:sp>
          <p:nvSpPr>
            <p:cNvPr id="45" name="Rectangle 44">
              <a:extLst>
                <a:ext uri="{FF2B5EF4-FFF2-40B4-BE49-F238E27FC236}">
                  <a16:creationId xmlns:a16="http://schemas.microsoft.com/office/drawing/2014/main" id="{6AEB1907-7E8A-3168-6825-2DA05C33F4A9}"/>
                </a:ext>
              </a:extLst>
            </p:cNvPr>
            <p:cNvSpPr/>
            <p:nvPr/>
          </p:nvSpPr>
          <p:spPr>
            <a:xfrm rot="17700000">
              <a:off x="2504754" y="3638847"/>
              <a:ext cx="1513618" cy="7298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6" name="TextBox 45">
              <a:extLst>
                <a:ext uri="{FF2B5EF4-FFF2-40B4-BE49-F238E27FC236}">
                  <a16:creationId xmlns:a16="http://schemas.microsoft.com/office/drawing/2014/main" id="{30761878-8475-750D-1A0F-1919C46A9166}"/>
                </a:ext>
              </a:extLst>
            </p:cNvPr>
            <p:cNvSpPr txBox="1"/>
            <p:nvPr/>
          </p:nvSpPr>
          <p:spPr>
            <a:xfrm rot="17700000">
              <a:off x="2504754" y="3638847"/>
              <a:ext cx="1513618" cy="7298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60960" bIns="0" numCol="1" spcCol="1270" anchor="ctr" anchorCtr="0">
              <a:noAutofit/>
            </a:bodyPr>
            <a:lstStyle/>
            <a:p>
              <a:pPr marL="0" lvl="0" indent="0" algn="r" defTabSz="1066800">
                <a:lnSpc>
                  <a:spcPct val="90000"/>
                </a:lnSpc>
                <a:spcBef>
                  <a:spcPct val="0"/>
                </a:spcBef>
                <a:spcAft>
                  <a:spcPct val="35000"/>
                </a:spcAft>
                <a:buNone/>
              </a:pPr>
              <a:r>
                <a:rPr lang="de-DE" sz="2400" kern="1200" dirty="0"/>
                <a:t>Well Design</a:t>
              </a:r>
            </a:p>
          </p:txBody>
        </p:sp>
      </p:grpSp>
      <p:grpSp>
        <p:nvGrpSpPr>
          <p:cNvPr id="27" name="Group 26">
            <a:extLst>
              <a:ext uri="{FF2B5EF4-FFF2-40B4-BE49-F238E27FC236}">
                <a16:creationId xmlns:a16="http://schemas.microsoft.com/office/drawing/2014/main" id="{AAE36DC1-3E80-2535-CEB4-25EAEC069308}"/>
              </a:ext>
            </a:extLst>
          </p:cNvPr>
          <p:cNvGrpSpPr/>
          <p:nvPr/>
        </p:nvGrpSpPr>
        <p:grpSpPr>
          <a:xfrm>
            <a:off x="4615667" y="1952665"/>
            <a:ext cx="1790710" cy="1835667"/>
            <a:chOff x="4759517" y="365034"/>
            <a:chExt cx="1790710" cy="1835667"/>
          </a:xfrm>
        </p:grpSpPr>
        <p:sp>
          <p:nvSpPr>
            <p:cNvPr id="43" name="Rectangle 42">
              <a:extLst>
                <a:ext uri="{FF2B5EF4-FFF2-40B4-BE49-F238E27FC236}">
                  <a16:creationId xmlns:a16="http://schemas.microsoft.com/office/drawing/2014/main" id="{6249445F-2EC6-4D37-1F65-DB09CC40CF72}"/>
                </a:ext>
              </a:extLst>
            </p:cNvPr>
            <p:cNvSpPr/>
            <p:nvPr/>
          </p:nvSpPr>
          <p:spPr>
            <a:xfrm rot="17700000">
              <a:off x="4306263" y="904202"/>
              <a:ext cx="1749753" cy="84324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4" name="TextBox 43">
              <a:extLst>
                <a:ext uri="{FF2B5EF4-FFF2-40B4-BE49-F238E27FC236}">
                  <a16:creationId xmlns:a16="http://schemas.microsoft.com/office/drawing/2014/main" id="{A9B2BA4F-0FD9-98E9-35B1-5F50024B9D88}"/>
                </a:ext>
              </a:extLst>
            </p:cNvPr>
            <p:cNvSpPr txBox="1"/>
            <p:nvPr/>
          </p:nvSpPr>
          <p:spPr>
            <a:xfrm rot="17700000">
              <a:off x="5253728" y="818288"/>
              <a:ext cx="1749753" cy="84324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960" tIns="0" rIns="0" bIns="0" numCol="1" spcCol="1270" anchor="ctr" anchorCtr="0">
              <a:noAutofit/>
            </a:bodyPr>
            <a:lstStyle/>
            <a:p>
              <a:pPr marL="0" lvl="0" indent="0" algn="l" defTabSz="1066800">
                <a:lnSpc>
                  <a:spcPct val="90000"/>
                </a:lnSpc>
                <a:spcBef>
                  <a:spcPct val="0"/>
                </a:spcBef>
                <a:spcAft>
                  <a:spcPct val="35000"/>
                </a:spcAft>
                <a:buNone/>
              </a:pPr>
              <a:r>
                <a:rPr lang="de-DE" sz="2400" kern="1200" dirty="0" err="1"/>
                <a:t>Product</a:t>
              </a:r>
              <a:r>
                <a:rPr lang="de-DE" sz="2400" kern="1200" dirty="0"/>
                <a:t> </a:t>
              </a:r>
              <a:r>
                <a:rPr lang="de-DE" sz="2400" kern="1200" dirty="0" err="1"/>
                <a:t>Testing</a:t>
              </a:r>
              <a:endParaRPr lang="de-DE" sz="2400" kern="1200" dirty="0"/>
            </a:p>
          </p:txBody>
        </p:sp>
      </p:grpSp>
      <p:grpSp>
        <p:nvGrpSpPr>
          <p:cNvPr id="28" name="Group 27">
            <a:extLst>
              <a:ext uri="{FF2B5EF4-FFF2-40B4-BE49-F238E27FC236}">
                <a16:creationId xmlns:a16="http://schemas.microsoft.com/office/drawing/2014/main" id="{A99063FE-A21D-4676-F92E-D20A110955F3}"/>
              </a:ext>
            </a:extLst>
          </p:cNvPr>
          <p:cNvGrpSpPr/>
          <p:nvPr/>
        </p:nvGrpSpPr>
        <p:grpSpPr>
          <a:xfrm>
            <a:off x="6255994" y="4728650"/>
            <a:ext cx="665425" cy="1427009"/>
            <a:chOff x="4981789" y="3206241"/>
            <a:chExt cx="665425" cy="1427009"/>
          </a:xfrm>
        </p:grpSpPr>
        <p:sp>
          <p:nvSpPr>
            <p:cNvPr id="41" name="Rectangle 40">
              <a:extLst>
                <a:ext uri="{FF2B5EF4-FFF2-40B4-BE49-F238E27FC236}">
                  <a16:creationId xmlns:a16="http://schemas.microsoft.com/office/drawing/2014/main" id="{E38BC5BD-54F9-CA56-C8F4-40A5BFE1D7D3}"/>
                </a:ext>
              </a:extLst>
            </p:cNvPr>
            <p:cNvSpPr/>
            <p:nvPr/>
          </p:nvSpPr>
          <p:spPr>
            <a:xfrm rot="17700000">
              <a:off x="4600997" y="3587033"/>
              <a:ext cx="1427009" cy="6654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2" name="TextBox 41">
              <a:extLst>
                <a:ext uri="{FF2B5EF4-FFF2-40B4-BE49-F238E27FC236}">
                  <a16:creationId xmlns:a16="http://schemas.microsoft.com/office/drawing/2014/main" id="{8335E1D9-9156-3F49-47D7-5903ED3A1501}"/>
                </a:ext>
              </a:extLst>
            </p:cNvPr>
            <p:cNvSpPr txBox="1"/>
            <p:nvPr/>
          </p:nvSpPr>
          <p:spPr>
            <a:xfrm rot="17700000">
              <a:off x="4600997" y="3587033"/>
              <a:ext cx="1427009" cy="6654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60960" bIns="0" numCol="1" spcCol="1270" anchor="ctr" anchorCtr="0">
              <a:noAutofit/>
            </a:bodyPr>
            <a:lstStyle/>
            <a:p>
              <a:pPr marL="0" lvl="0" indent="0" algn="r" defTabSz="1066800">
                <a:lnSpc>
                  <a:spcPct val="90000"/>
                </a:lnSpc>
                <a:spcBef>
                  <a:spcPct val="0"/>
                </a:spcBef>
                <a:spcAft>
                  <a:spcPct val="35000"/>
                </a:spcAft>
                <a:buNone/>
              </a:pPr>
              <a:r>
                <a:rPr lang="de-DE" sz="2400" kern="1200" dirty="0" err="1"/>
                <a:t>Product</a:t>
              </a:r>
              <a:r>
                <a:rPr lang="de-DE" sz="2400" kern="1200" dirty="0"/>
                <a:t> </a:t>
              </a:r>
              <a:r>
                <a:rPr lang="de-DE" sz="2400" kern="1200" dirty="0" err="1"/>
                <a:t>Verifcation</a:t>
              </a:r>
              <a:endParaRPr lang="de-DE" sz="2400" kern="1200" dirty="0"/>
            </a:p>
          </p:txBody>
        </p:sp>
      </p:grpSp>
      <p:grpSp>
        <p:nvGrpSpPr>
          <p:cNvPr id="29" name="Group 28">
            <a:extLst>
              <a:ext uri="{FF2B5EF4-FFF2-40B4-BE49-F238E27FC236}">
                <a16:creationId xmlns:a16="http://schemas.microsoft.com/office/drawing/2014/main" id="{21888FAA-441A-5424-2B57-C7D632515F79}"/>
              </a:ext>
            </a:extLst>
          </p:cNvPr>
          <p:cNvGrpSpPr/>
          <p:nvPr/>
        </p:nvGrpSpPr>
        <p:grpSpPr>
          <a:xfrm>
            <a:off x="7617209" y="2027936"/>
            <a:ext cx="692630" cy="1685125"/>
            <a:chOff x="6674417" y="650285"/>
            <a:chExt cx="2704968" cy="1685125"/>
          </a:xfrm>
        </p:grpSpPr>
        <p:sp>
          <p:nvSpPr>
            <p:cNvPr id="39" name="Rectangle 38">
              <a:extLst>
                <a:ext uri="{FF2B5EF4-FFF2-40B4-BE49-F238E27FC236}">
                  <a16:creationId xmlns:a16="http://schemas.microsoft.com/office/drawing/2014/main" id="{4CA8C7D9-BCE2-BB7C-5535-A3DFC8B48998}"/>
                </a:ext>
              </a:extLst>
            </p:cNvPr>
            <p:cNvSpPr/>
            <p:nvPr/>
          </p:nvSpPr>
          <p:spPr>
            <a:xfrm rot="17700000">
              <a:off x="6282513" y="1213696"/>
              <a:ext cx="1513618" cy="7298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 name="TextBox 39">
              <a:extLst>
                <a:ext uri="{FF2B5EF4-FFF2-40B4-BE49-F238E27FC236}">
                  <a16:creationId xmlns:a16="http://schemas.microsoft.com/office/drawing/2014/main" id="{C6089D95-F046-7462-042F-CD9DC91BED3C}"/>
                </a:ext>
              </a:extLst>
            </p:cNvPr>
            <p:cNvSpPr txBox="1"/>
            <p:nvPr/>
          </p:nvSpPr>
          <p:spPr>
            <a:xfrm rot="17700000">
              <a:off x="8257671" y="1042189"/>
              <a:ext cx="1513618" cy="7298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60960" bIns="0" numCol="1" spcCol="1270" anchor="ctr" anchorCtr="0">
              <a:noAutofit/>
            </a:bodyPr>
            <a:lstStyle/>
            <a:p>
              <a:pPr marL="0" lvl="0" indent="0" algn="l" defTabSz="1066800">
                <a:lnSpc>
                  <a:spcPct val="90000"/>
                </a:lnSpc>
                <a:spcBef>
                  <a:spcPct val="0"/>
                </a:spcBef>
                <a:spcAft>
                  <a:spcPct val="35000"/>
                </a:spcAft>
                <a:buNone/>
              </a:pPr>
              <a:r>
                <a:rPr lang="en-US" sz="2400" kern="1200" noProof="0" dirty="0"/>
                <a:t>Feasibility Study</a:t>
              </a:r>
            </a:p>
          </p:txBody>
        </p:sp>
      </p:grpSp>
      <p:grpSp>
        <p:nvGrpSpPr>
          <p:cNvPr id="30" name="Group 29">
            <a:extLst>
              <a:ext uri="{FF2B5EF4-FFF2-40B4-BE49-F238E27FC236}">
                <a16:creationId xmlns:a16="http://schemas.microsoft.com/office/drawing/2014/main" id="{5A3B5025-4115-5988-F742-F871B93FD18A}"/>
              </a:ext>
            </a:extLst>
          </p:cNvPr>
          <p:cNvGrpSpPr/>
          <p:nvPr/>
        </p:nvGrpSpPr>
        <p:grpSpPr>
          <a:xfrm>
            <a:off x="8465560" y="4685345"/>
            <a:ext cx="729810" cy="1513618"/>
            <a:chOff x="6689558" y="3055632"/>
            <a:chExt cx="729810" cy="1513618"/>
          </a:xfrm>
        </p:grpSpPr>
        <p:sp>
          <p:nvSpPr>
            <p:cNvPr id="37" name="Rectangle 36">
              <a:extLst>
                <a:ext uri="{FF2B5EF4-FFF2-40B4-BE49-F238E27FC236}">
                  <a16:creationId xmlns:a16="http://schemas.microsoft.com/office/drawing/2014/main" id="{72714FE0-97C6-4227-64D9-C05205E27928}"/>
                </a:ext>
              </a:extLst>
            </p:cNvPr>
            <p:cNvSpPr/>
            <p:nvPr/>
          </p:nvSpPr>
          <p:spPr>
            <a:xfrm rot="17700000">
              <a:off x="6297654" y="3447536"/>
              <a:ext cx="1513618" cy="7298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8" name="TextBox 37">
              <a:extLst>
                <a:ext uri="{FF2B5EF4-FFF2-40B4-BE49-F238E27FC236}">
                  <a16:creationId xmlns:a16="http://schemas.microsoft.com/office/drawing/2014/main" id="{97B51001-251C-1FCE-D61B-B0A361E80465}"/>
                </a:ext>
              </a:extLst>
            </p:cNvPr>
            <p:cNvSpPr txBox="1"/>
            <p:nvPr/>
          </p:nvSpPr>
          <p:spPr>
            <a:xfrm rot="17700000">
              <a:off x="6297654" y="3447536"/>
              <a:ext cx="1513618" cy="7298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60960" bIns="0" numCol="1" spcCol="1270" anchor="ctr" anchorCtr="0">
              <a:noAutofit/>
            </a:bodyPr>
            <a:lstStyle/>
            <a:p>
              <a:pPr marL="0" lvl="0" indent="0" algn="r" defTabSz="1066800">
                <a:lnSpc>
                  <a:spcPct val="90000"/>
                </a:lnSpc>
                <a:spcBef>
                  <a:spcPct val="0"/>
                </a:spcBef>
                <a:spcAft>
                  <a:spcPct val="35000"/>
                </a:spcAft>
                <a:buNone/>
              </a:pPr>
              <a:r>
                <a:rPr lang="de-DE" sz="2400" kern="1200" dirty="0"/>
                <a:t>Code </a:t>
              </a:r>
              <a:r>
                <a:rPr lang="de-DE" sz="2400" kern="1200" dirty="0" err="1"/>
                <a:t>Drafting</a:t>
              </a:r>
              <a:endParaRPr lang="de-DE" sz="2400" kern="1200" dirty="0"/>
            </a:p>
          </p:txBody>
        </p:sp>
      </p:grpSp>
      <p:grpSp>
        <p:nvGrpSpPr>
          <p:cNvPr id="31" name="Group 30">
            <a:extLst>
              <a:ext uri="{FF2B5EF4-FFF2-40B4-BE49-F238E27FC236}">
                <a16:creationId xmlns:a16="http://schemas.microsoft.com/office/drawing/2014/main" id="{8A02FD34-C110-D809-EB13-E8BE1E15A4B4}"/>
              </a:ext>
            </a:extLst>
          </p:cNvPr>
          <p:cNvGrpSpPr/>
          <p:nvPr/>
        </p:nvGrpSpPr>
        <p:grpSpPr>
          <a:xfrm>
            <a:off x="10132124" y="2113689"/>
            <a:ext cx="729810" cy="1513618"/>
            <a:chOff x="8502087" y="827605"/>
            <a:chExt cx="729810" cy="1513618"/>
          </a:xfrm>
        </p:grpSpPr>
        <p:sp>
          <p:nvSpPr>
            <p:cNvPr id="35" name="Rectangle 34">
              <a:extLst>
                <a:ext uri="{FF2B5EF4-FFF2-40B4-BE49-F238E27FC236}">
                  <a16:creationId xmlns:a16="http://schemas.microsoft.com/office/drawing/2014/main" id="{EAE2F177-F414-0512-4CE7-A9594D94607C}"/>
                </a:ext>
              </a:extLst>
            </p:cNvPr>
            <p:cNvSpPr/>
            <p:nvPr/>
          </p:nvSpPr>
          <p:spPr>
            <a:xfrm rot="17700000">
              <a:off x="8110183" y="1219509"/>
              <a:ext cx="1513618" cy="7298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6" name="TextBox 35">
              <a:extLst>
                <a:ext uri="{FF2B5EF4-FFF2-40B4-BE49-F238E27FC236}">
                  <a16:creationId xmlns:a16="http://schemas.microsoft.com/office/drawing/2014/main" id="{18CE4BC5-04C5-BAFD-8663-FC2BB7B6EE74}"/>
                </a:ext>
              </a:extLst>
            </p:cNvPr>
            <p:cNvSpPr txBox="1"/>
            <p:nvPr/>
          </p:nvSpPr>
          <p:spPr>
            <a:xfrm rot="17700000">
              <a:off x="8110183" y="1219509"/>
              <a:ext cx="1513618" cy="7298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60960" bIns="0" numCol="1" spcCol="1270" anchor="ctr" anchorCtr="0">
              <a:noAutofit/>
            </a:bodyPr>
            <a:lstStyle/>
            <a:p>
              <a:pPr marL="0" lvl="0" indent="0" algn="l" defTabSz="1066800">
                <a:lnSpc>
                  <a:spcPct val="90000"/>
                </a:lnSpc>
                <a:spcBef>
                  <a:spcPct val="0"/>
                </a:spcBef>
                <a:spcAft>
                  <a:spcPct val="35000"/>
                </a:spcAft>
                <a:buNone/>
              </a:pPr>
              <a:r>
                <a:rPr lang="de-DE" sz="2400" kern="1200" dirty="0"/>
                <a:t>Field Test</a:t>
              </a:r>
            </a:p>
          </p:txBody>
        </p:sp>
      </p:grpSp>
      <p:grpSp>
        <p:nvGrpSpPr>
          <p:cNvPr id="32" name="Group 31">
            <a:extLst>
              <a:ext uri="{FF2B5EF4-FFF2-40B4-BE49-F238E27FC236}">
                <a16:creationId xmlns:a16="http://schemas.microsoft.com/office/drawing/2014/main" id="{41B1A267-3AB8-9061-767B-CEB34631DD87}"/>
              </a:ext>
            </a:extLst>
          </p:cNvPr>
          <p:cNvGrpSpPr/>
          <p:nvPr/>
        </p:nvGrpSpPr>
        <p:grpSpPr>
          <a:xfrm>
            <a:off x="10590909" y="4305042"/>
            <a:ext cx="1225828" cy="2301434"/>
            <a:chOff x="9491848" y="2610252"/>
            <a:chExt cx="1225828" cy="2301434"/>
          </a:xfrm>
        </p:grpSpPr>
        <p:sp>
          <p:nvSpPr>
            <p:cNvPr id="33" name="Rectangle 32">
              <a:extLst>
                <a:ext uri="{FF2B5EF4-FFF2-40B4-BE49-F238E27FC236}">
                  <a16:creationId xmlns:a16="http://schemas.microsoft.com/office/drawing/2014/main" id="{AAD1D5DB-F868-699E-1869-AA9D21BF62B0}"/>
                </a:ext>
              </a:extLst>
            </p:cNvPr>
            <p:cNvSpPr/>
            <p:nvPr/>
          </p:nvSpPr>
          <p:spPr>
            <a:xfrm rot="17700000">
              <a:off x="9148912" y="3158689"/>
              <a:ext cx="2117201" cy="10203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4" name="TextBox 33">
              <a:extLst>
                <a:ext uri="{FF2B5EF4-FFF2-40B4-BE49-F238E27FC236}">
                  <a16:creationId xmlns:a16="http://schemas.microsoft.com/office/drawing/2014/main" id="{0377B0F0-C895-EAC3-F790-065238D0D53D}"/>
                </a:ext>
              </a:extLst>
            </p:cNvPr>
            <p:cNvSpPr txBox="1"/>
            <p:nvPr/>
          </p:nvSpPr>
          <p:spPr>
            <a:xfrm rot="17700000">
              <a:off x="8943411" y="3342922"/>
              <a:ext cx="2117201" cy="10203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960" tIns="0" rIns="0" bIns="0" numCol="1" spcCol="1270" anchor="ctr" anchorCtr="0">
              <a:noAutofit/>
            </a:bodyPr>
            <a:lstStyle/>
            <a:p>
              <a:pPr marL="0" lvl="0" indent="0" algn="l" defTabSz="1066800">
                <a:lnSpc>
                  <a:spcPct val="90000"/>
                </a:lnSpc>
                <a:spcBef>
                  <a:spcPct val="0"/>
                </a:spcBef>
                <a:spcAft>
                  <a:spcPct val="35000"/>
                </a:spcAft>
                <a:buNone/>
              </a:pPr>
              <a:r>
                <a:rPr lang="de-DE" sz="2400" kern="1200" dirty="0" err="1"/>
                <a:t>Commercially</a:t>
              </a:r>
              <a:r>
                <a:rPr lang="de-DE" sz="2400" kern="1200" dirty="0"/>
                <a:t> </a:t>
              </a:r>
              <a:r>
                <a:rPr lang="de-DE" sz="2400" kern="1200" dirty="0" err="1"/>
                <a:t>Available</a:t>
              </a:r>
              <a:r>
                <a:rPr lang="de-DE" sz="2400" kern="1200" dirty="0"/>
                <a:t> </a:t>
              </a:r>
              <a:r>
                <a:rPr lang="de-DE" sz="2400" kern="1200" dirty="0" err="1"/>
                <a:t>Product</a:t>
              </a:r>
              <a:r>
                <a:rPr lang="de-DE" sz="2400" kern="1200" dirty="0"/>
                <a:t> 2023</a:t>
              </a:r>
            </a:p>
          </p:txBody>
        </p:sp>
      </p:grpSp>
      <p:pic>
        <p:nvPicPr>
          <p:cNvPr id="64" name="Picture 63">
            <a:extLst>
              <a:ext uri="{FF2B5EF4-FFF2-40B4-BE49-F238E27FC236}">
                <a16:creationId xmlns:a16="http://schemas.microsoft.com/office/drawing/2014/main" id="{D5090406-C0CF-2EA0-CBDE-384D752120F9}"/>
              </a:ext>
            </a:extLst>
          </p:cNvPr>
          <p:cNvPicPr>
            <a:picLocks noChangeAspect="1"/>
          </p:cNvPicPr>
          <p:nvPr/>
        </p:nvPicPr>
        <p:blipFill>
          <a:blip r:embed="rId2"/>
          <a:stretch>
            <a:fillRect/>
          </a:stretch>
        </p:blipFill>
        <p:spPr>
          <a:xfrm>
            <a:off x="10896479" y="3814489"/>
            <a:ext cx="1127087" cy="847570"/>
          </a:xfrm>
          <a:prstGeom prst="rect">
            <a:avLst/>
          </a:prstGeom>
        </p:spPr>
      </p:pic>
      <p:pic>
        <p:nvPicPr>
          <p:cNvPr id="66" name="Picture 65">
            <a:extLst>
              <a:ext uri="{FF2B5EF4-FFF2-40B4-BE49-F238E27FC236}">
                <a16:creationId xmlns:a16="http://schemas.microsoft.com/office/drawing/2014/main" id="{DA287CAD-0E70-2BA4-2096-5E756A076C85}"/>
              </a:ext>
            </a:extLst>
          </p:cNvPr>
          <p:cNvPicPr>
            <a:picLocks noChangeAspect="1"/>
          </p:cNvPicPr>
          <p:nvPr/>
        </p:nvPicPr>
        <p:blipFill>
          <a:blip r:embed="rId3"/>
          <a:stretch>
            <a:fillRect/>
          </a:stretch>
        </p:blipFill>
        <p:spPr>
          <a:xfrm>
            <a:off x="184049" y="3693546"/>
            <a:ext cx="1420337" cy="814096"/>
          </a:xfrm>
          <a:prstGeom prst="rect">
            <a:avLst/>
          </a:prstGeom>
        </p:spPr>
      </p:pic>
      <p:sp>
        <p:nvSpPr>
          <p:cNvPr id="70" name="Oval 69">
            <a:extLst>
              <a:ext uri="{FF2B5EF4-FFF2-40B4-BE49-F238E27FC236}">
                <a16:creationId xmlns:a16="http://schemas.microsoft.com/office/drawing/2014/main" id="{92105CDD-FEAE-0F88-68D6-C904834B715B}"/>
              </a:ext>
            </a:extLst>
          </p:cNvPr>
          <p:cNvSpPr/>
          <p:nvPr/>
        </p:nvSpPr>
        <p:spPr>
          <a:xfrm>
            <a:off x="8625236" y="3871665"/>
            <a:ext cx="739714" cy="7437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Partial Circle 70">
            <a:extLst>
              <a:ext uri="{FF2B5EF4-FFF2-40B4-BE49-F238E27FC236}">
                <a16:creationId xmlns:a16="http://schemas.microsoft.com/office/drawing/2014/main" id="{3FC84AA7-8AE2-81F9-2F60-E17119C3B431}"/>
              </a:ext>
            </a:extLst>
          </p:cNvPr>
          <p:cNvSpPr/>
          <p:nvPr/>
        </p:nvSpPr>
        <p:spPr>
          <a:xfrm>
            <a:off x="8625697" y="3871665"/>
            <a:ext cx="738793" cy="743773"/>
          </a:xfrm>
          <a:prstGeom prst="pie">
            <a:avLst>
              <a:gd name="adj1" fmla="val 10226439"/>
              <a:gd name="adj2" fmla="val 1620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2" name="Partial Circle 71">
            <a:extLst>
              <a:ext uri="{FF2B5EF4-FFF2-40B4-BE49-F238E27FC236}">
                <a16:creationId xmlns:a16="http://schemas.microsoft.com/office/drawing/2014/main" id="{3C6F6176-1680-8546-A789-3ABDC79DE8E5}"/>
              </a:ext>
            </a:extLst>
          </p:cNvPr>
          <p:cNvSpPr/>
          <p:nvPr/>
        </p:nvSpPr>
        <p:spPr>
          <a:xfrm>
            <a:off x="7475899" y="3871664"/>
            <a:ext cx="738794" cy="743774"/>
          </a:xfrm>
          <a:prstGeom prst="pie">
            <a:avLst>
              <a:gd name="adj1" fmla="val 8450212"/>
              <a:gd name="adj2" fmla="val 1620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56240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9B2FE4A-BF1B-4F4F-8DB1-810760713C90}"/>
              </a:ext>
            </a:extLst>
          </p:cNvPr>
          <p:cNvSpPr>
            <a:spLocks noGrp="1"/>
          </p:cNvSpPr>
          <p:nvPr>
            <p:ph type="ctrTitle"/>
          </p:nvPr>
        </p:nvSpPr>
        <p:spPr/>
        <p:txBody>
          <a:bodyPr/>
          <a:lstStyle/>
          <a:p>
            <a:pPr algn="ctr"/>
            <a:r>
              <a:rPr lang="de-DE" dirty="0" err="1">
                <a:solidFill>
                  <a:srgbClr val="1D1D1B"/>
                </a:solidFill>
              </a:rPr>
              <a:t>Thank</a:t>
            </a:r>
            <a:r>
              <a:rPr lang="de-DE" dirty="0">
                <a:solidFill>
                  <a:srgbClr val="1D1D1B"/>
                </a:solidFill>
              </a:rPr>
              <a:t> </a:t>
            </a:r>
            <a:r>
              <a:rPr lang="de-DE" dirty="0" err="1">
                <a:solidFill>
                  <a:srgbClr val="1D1D1B"/>
                </a:solidFill>
              </a:rPr>
              <a:t>you</a:t>
            </a:r>
            <a:r>
              <a:rPr lang="de-DE" dirty="0">
                <a:solidFill>
                  <a:srgbClr val="1D1D1B"/>
                </a:solidFill>
              </a:rPr>
              <a:t> </a:t>
            </a:r>
            <a:r>
              <a:rPr lang="de-DE" dirty="0" err="1">
                <a:solidFill>
                  <a:srgbClr val="1D1D1B"/>
                </a:solidFill>
              </a:rPr>
              <a:t>for</a:t>
            </a:r>
            <a:r>
              <a:rPr lang="de-DE" dirty="0">
                <a:solidFill>
                  <a:srgbClr val="1D1D1B"/>
                </a:solidFill>
              </a:rPr>
              <a:t> </a:t>
            </a:r>
            <a:r>
              <a:rPr lang="de-DE" dirty="0" err="1">
                <a:solidFill>
                  <a:srgbClr val="1D1D1B"/>
                </a:solidFill>
              </a:rPr>
              <a:t>your</a:t>
            </a:r>
            <a:r>
              <a:rPr lang="de-DE" dirty="0">
                <a:solidFill>
                  <a:srgbClr val="1D1D1B"/>
                </a:solidFill>
              </a:rPr>
              <a:t> </a:t>
            </a:r>
            <a:r>
              <a:rPr lang="de-DE" dirty="0" err="1">
                <a:solidFill>
                  <a:srgbClr val="1D1D1B"/>
                </a:solidFill>
              </a:rPr>
              <a:t>attention</a:t>
            </a:r>
            <a:r>
              <a:rPr lang="de-DE" dirty="0">
                <a:solidFill>
                  <a:srgbClr val="1D1D1B"/>
                </a:solidFill>
              </a:rPr>
              <a:t>!</a:t>
            </a:r>
          </a:p>
        </p:txBody>
      </p:sp>
    </p:spTree>
    <p:extLst>
      <p:ext uri="{BB962C8B-B14F-4D97-AF65-F5344CB8AC3E}">
        <p14:creationId xmlns:p14="http://schemas.microsoft.com/office/powerpoint/2010/main" val="244001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B8BB76D-0C51-4B36-9F22-9C7A6FB36BE2}"/>
              </a:ext>
            </a:extLst>
          </p:cNvPr>
          <p:cNvSpPr>
            <a:spLocks noGrp="1"/>
          </p:cNvSpPr>
          <p:nvPr>
            <p:ph idx="1"/>
          </p:nvPr>
        </p:nvSpPr>
        <p:spPr/>
        <p:txBody>
          <a:bodyPr/>
          <a:lstStyle/>
          <a:p>
            <a:r>
              <a:rPr lang="de-DE" dirty="0"/>
              <a:t>Vulcan Energy Engineering GmbH, Germany, </a:t>
            </a:r>
            <a:r>
              <a:rPr lang="de-DE" dirty="0" err="1"/>
              <a:t>main</a:t>
            </a:r>
            <a:r>
              <a:rPr lang="de-DE" dirty="0"/>
              <a:t> </a:t>
            </a:r>
            <a:r>
              <a:rPr lang="de-DE" dirty="0" err="1"/>
              <a:t>coordinator</a:t>
            </a:r>
            <a:endParaRPr lang="de-DE" dirty="0"/>
          </a:p>
          <a:p>
            <a:r>
              <a:rPr lang="de-DE" dirty="0"/>
              <a:t>DrillTec GUT GmbH, Germany</a:t>
            </a:r>
          </a:p>
          <a:p>
            <a:r>
              <a:rPr lang="de-DE" dirty="0"/>
              <a:t>TU Clausthal (ITE), Germany</a:t>
            </a:r>
          </a:p>
          <a:p>
            <a:r>
              <a:rPr lang="de-DE" dirty="0"/>
              <a:t>Future Pipe Industries (FPI), The </a:t>
            </a:r>
            <a:r>
              <a:rPr lang="de-DE" dirty="0" err="1"/>
              <a:t>Netherlands</a:t>
            </a:r>
            <a:r>
              <a:rPr lang="de-DE" dirty="0"/>
              <a:t>, national </a:t>
            </a:r>
            <a:r>
              <a:rPr lang="de-DE" dirty="0" err="1"/>
              <a:t>leader</a:t>
            </a:r>
            <a:endParaRPr lang="de-DE" dirty="0"/>
          </a:p>
          <a:p>
            <a:r>
              <a:rPr lang="de-DE" dirty="0" err="1"/>
              <a:t>Dynaflow</a:t>
            </a:r>
            <a:r>
              <a:rPr lang="de-DE" dirty="0"/>
              <a:t> Research Group DRG, The </a:t>
            </a:r>
            <a:r>
              <a:rPr lang="de-DE" dirty="0" err="1"/>
              <a:t>Netherlands</a:t>
            </a:r>
            <a:endParaRPr lang="de-DE" dirty="0"/>
          </a:p>
          <a:p>
            <a:r>
              <a:rPr lang="de-DE" dirty="0" err="1"/>
              <a:t>Nuclear</a:t>
            </a:r>
            <a:r>
              <a:rPr lang="de-DE" dirty="0"/>
              <a:t> Research </a:t>
            </a:r>
            <a:r>
              <a:rPr lang="de-DE" dirty="0" err="1"/>
              <a:t>and</a:t>
            </a:r>
            <a:r>
              <a:rPr lang="de-DE" dirty="0"/>
              <a:t> </a:t>
            </a:r>
            <a:r>
              <a:rPr lang="de-DE" dirty="0" err="1"/>
              <a:t>Consultancy</a:t>
            </a:r>
            <a:r>
              <a:rPr lang="de-DE" dirty="0"/>
              <a:t> NRG, The </a:t>
            </a:r>
            <a:r>
              <a:rPr lang="de-DE" dirty="0" err="1"/>
              <a:t>Netherlands</a:t>
            </a:r>
            <a:endParaRPr lang="de-DE" dirty="0"/>
          </a:p>
          <a:p>
            <a:r>
              <a:rPr lang="de-DE" dirty="0" err="1"/>
              <a:t>Eartha</a:t>
            </a:r>
            <a:r>
              <a:rPr lang="de-DE" dirty="0"/>
              <a:t> AG, </a:t>
            </a:r>
            <a:r>
              <a:rPr lang="de-DE" dirty="0" err="1"/>
              <a:t>Switzerland</a:t>
            </a:r>
            <a:endParaRPr lang="de-DE" dirty="0"/>
          </a:p>
          <a:p>
            <a:r>
              <a:rPr lang="de-DE" dirty="0"/>
              <a:t>Service Industriels de </a:t>
            </a:r>
            <a:r>
              <a:rPr lang="de-DE" dirty="0" err="1"/>
              <a:t>Genève</a:t>
            </a:r>
            <a:r>
              <a:rPr lang="de-DE" dirty="0"/>
              <a:t>, </a:t>
            </a:r>
            <a:r>
              <a:rPr lang="de-DE" dirty="0" err="1"/>
              <a:t>Switzerland</a:t>
            </a:r>
            <a:r>
              <a:rPr lang="de-DE" dirty="0"/>
              <a:t>, </a:t>
            </a:r>
            <a:r>
              <a:rPr lang="de-DE" dirty="0" err="1"/>
              <a:t>cooperation</a:t>
            </a:r>
            <a:r>
              <a:rPr lang="de-DE" dirty="0"/>
              <a:t> </a:t>
            </a:r>
            <a:r>
              <a:rPr lang="de-DE" dirty="0" err="1"/>
              <a:t>partner</a:t>
            </a:r>
            <a:endParaRPr lang="de-DE" dirty="0"/>
          </a:p>
        </p:txBody>
      </p:sp>
      <p:sp>
        <p:nvSpPr>
          <p:cNvPr id="2" name="Titel 1">
            <a:extLst>
              <a:ext uri="{FF2B5EF4-FFF2-40B4-BE49-F238E27FC236}">
                <a16:creationId xmlns:a16="http://schemas.microsoft.com/office/drawing/2014/main" id="{FB20DD65-4759-4C90-818B-4109C80AC514}"/>
              </a:ext>
            </a:extLst>
          </p:cNvPr>
          <p:cNvSpPr>
            <a:spLocks noGrp="1"/>
          </p:cNvSpPr>
          <p:nvPr>
            <p:ph type="title"/>
          </p:nvPr>
        </p:nvSpPr>
        <p:spPr>
          <a:prstGeom prst="rect">
            <a:avLst/>
          </a:prstGeom>
        </p:spPr>
        <p:txBody>
          <a:bodyPr/>
          <a:lstStyle/>
          <a:p>
            <a:r>
              <a:rPr lang="en-US" dirty="0"/>
              <a:t>Introduction to Consortium Members</a:t>
            </a:r>
          </a:p>
        </p:txBody>
      </p:sp>
      <p:sp>
        <p:nvSpPr>
          <p:cNvPr id="5" name="Foliennummernplatzhalter 4">
            <a:extLst>
              <a:ext uri="{FF2B5EF4-FFF2-40B4-BE49-F238E27FC236}">
                <a16:creationId xmlns:a16="http://schemas.microsoft.com/office/drawing/2014/main" id="{0F317BDD-F66C-407C-B022-8B12BBEF26BB}"/>
              </a:ext>
            </a:extLst>
          </p:cNvPr>
          <p:cNvSpPr>
            <a:spLocks noGrp="1"/>
          </p:cNvSpPr>
          <p:nvPr>
            <p:ph type="sldNum" sz="quarter" idx="4"/>
          </p:nvPr>
        </p:nvSpPr>
        <p:spPr/>
        <p:txBody>
          <a:bodyPr/>
          <a:lstStyle/>
          <a:p>
            <a:pPr rtl="0"/>
            <a:fld id="{3A98EE3D-8CD1-4C3F-BD1C-C98C9596463C}" type="slidenum">
              <a:rPr lang="en-US" smtClean="0"/>
              <a:t>19</a:t>
            </a:fld>
            <a:endParaRPr lang="en-US" dirty="0"/>
          </a:p>
        </p:txBody>
      </p:sp>
      <p:pic>
        <p:nvPicPr>
          <p:cNvPr id="7" name="Picture 1">
            <a:extLst>
              <a:ext uri="{FF2B5EF4-FFF2-40B4-BE49-F238E27FC236}">
                <a16:creationId xmlns:a16="http://schemas.microsoft.com/office/drawing/2014/main" id="{0A681EFB-9306-4383-AC9E-9D034A4ADC15}"/>
              </a:ext>
            </a:extLst>
          </p:cNvPr>
          <p:cNvPicPr>
            <a:picLocks noChangeAspect="1"/>
          </p:cNvPicPr>
          <p:nvPr/>
        </p:nvPicPr>
        <p:blipFill>
          <a:blip r:embed="rId2"/>
          <a:stretch>
            <a:fillRect/>
          </a:stretch>
        </p:blipFill>
        <p:spPr>
          <a:xfrm>
            <a:off x="2818238" y="5259904"/>
            <a:ext cx="1494226" cy="1429552"/>
          </a:xfrm>
          <a:prstGeom prst="rect">
            <a:avLst/>
          </a:prstGeom>
        </p:spPr>
      </p:pic>
      <p:pic>
        <p:nvPicPr>
          <p:cNvPr id="8" name="Picture 2">
            <a:extLst>
              <a:ext uri="{FF2B5EF4-FFF2-40B4-BE49-F238E27FC236}">
                <a16:creationId xmlns:a16="http://schemas.microsoft.com/office/drawing/2014/main" id="{EAB2C437-B9AC-459D-A4A2-2D882D0775E1}"/>
              </a:ext>
            </a:extLst>
          </p:cNvPr>
          <p:cNvPicPr>
            <a:picLocks noChangeAspect="1"/>
          </p:cNvPicPr>
          <p:nvPr/>
        </p:nvPicPr>
        <p:blipFill>
          <a:blip r:embed="rId3"/>
          <a:stretch>
            <a:fillRect/>
          </a:stretch>
        </p:blipFill>
        <p:spPr>
          <a:xfrm>
            <a:off x="4312464" y="5657378"/>
            <a:ext cx="2688007" cy="634605"/>
          </a:xfrm>
          <a:prstGeom prst="rect">
            <a:avLst/>
          </a:prstGeom>
        </p:spPr>
      </p:pic>
      <p:pic>
        <p:nvPicPr>
          <p:cNvPr id="10" name="Picture 19">
            <a:extLst>
              <a:ext uri="{FF2B5EF4-FFF2-40B4-BE49-F238E27FC236}">
                <a16:creationId xmlns:a16="http://schemas.microsoft.com/office/drawing/2014/main" id="{2027BE50-FB01-4237-9B3D-2F64EB05224D}"/>
              </a:ext>
            </a:extLst>
          </p:cNvPr>
          <p:cNvPicPr>
            <a:picLocks noChangeAspect="1"/>
          </p:cNvPicPr>
          <p:nvPr/>
        </p:nvPicPr>
        <p:blipFill>
          <a:blip r:embed="rId4"/>
          <a:stretch>
            <a:fillRect/>
          </a:stretch>
        </p:blipFill>
        <p:spPr>
          <a:xfrm>
            <a:off x="9253032" y="1977702"/>
            <a:ext cx="1100798" cy="1090357"/>
          </a:xfrm>
          <a:prstGeom prst="rect">
            <a:avLst/>
          </a:prstGeom>
        </p:spPr>
      </p:pic>
      <p:pic>
        <p:nvPicPr>
          <p:cNvPr id="11" name="Picture 20">
            <a:extLst>
              <a:ext uri="{FF2B5EF4-FFF2-40B4-BE49-F238E27FC236}">
                <a16:creationId xmlns:a16="http://schemas.microsoft.com/office/drawing/2014/main" id="{381720F3-37F6-4681-858F-386333F0BACA}"/>
              </a:ext>
            </a:extLst>
          </p:cNvPr>
          <p:cNvPicPr>
            <a:picLocks noChangeAspect="1"/>
          </p:cNvPicPr>
          <p:nvPr/>
        </p:nvPicPr>
        <p:blipFill>
          <a:blip r:embed="rId5"/>
          <a:stretch>
            <a:fillRect/>
          </a:stretch>
        </p:blipFill>
        <p:spPr>
          <a:xfrm>
            <a:off x="9274002" y="3088799"/>
            <a:ext cx="1075334" cy="1059395"/>
          </a:xfrm>
          <a:prstGeom prst="rect">
            <a:avLst/>
          </a:prstGeom>
        </p:spPr>
      </p:pic>
      <p:pic>
        <p:nvPicPr>
          <p:cNvPr id="12" name="Picture 17">
            <a:extLst>
              <a:ext uri="{FF2B5EF4-FFF2-40B4-BE49-F238E27FC236}">
                <a16:creationId xmlns:a16="http://schemas.microsoft.com/office/drawing/2014/main" id="{F2F6642A-2721-4D86-81B3-2CE68E4A3944}"/>
              </a:ext>
            </a:extLst>
          </p:cNvPr>
          <p:cNvPicPr>
            <a:picLocks noChangeAspect="1"/>
          </p:cNvPicPr>
          <p:nvPr/>
        </p:nvPicPr>
        <p:blipFill>
          <a:blip r:embed="rId6"/>
          <a:stretch>
            <a:fillRect/>
          </a:stretch>
        </p:blipFill>
        <p:spPr>
          <a:xfrm>
            <a:off x="9024898" y="4157936"/>
            <a:ext cx="1599005" cy="505872"/>
          </a:xfrm>
          <a:prstGeom prst="rect">
            <a:avLst/>
          </a:prstGeom>
        </p:spPr>
      </p:pic>
      <p:pic>
        <p:nvPicPr>
          <p:cNvPr id="1026" name="Picture 2" descr="Ein Bild, das Text enthält.&#10;&#10;Automatisch generierte Beschreibung">
            <a:extLst>
              <a:ext uri="{FF2B5EF4-FFF2-40B4-BE49-F238E27FC236}">
                <a16:creationId xmlns:a16="http://schemas.microsoft.com/office/drawing/2014/main" id="{559BF654-1BBA-43F6-E367-9CFC672341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578" y="5841357"/>
            <a:ext cx="21399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picture containing text, clipart&#10;&#10;Description automatically generated">
            <a:extLst>
              <a:ext uri="{FF2B5EF4-FFF2-40B4-BE49-F238E27FC236}">
                <a16:creationId xmlns:a16="http://schemas.microsoft.com/office/drawing/2014/main" id="{B4B81369-C853-142C-D292-A0C558627E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8779" y="5724057"/>
            <a:ext cx="1826119" cy="525486"/>
          </a:xfrm>
          <a:prstGeom prst="rect">
            <a:avLst/>
          </a:prstGeom>
        </p:spPr>
      </p:pic>
      <p:pic>
        <p:nvPicPr>
          <p:cNvPr id="13" name="Picture 18">
            <a:extLst>
              <a:ext uri="{FF2B5EF4-FFF2-40B4-BE49-F238E27FC236}">
                <a16:creationId xmlns:a16="http://schemas.microsoft.com/office/drawing/2014/main" id="{6BC5147B-D685-427D-BD0B-D0543AC7394A}"/>
              </a:ext>
            </a:extLst>
          </p:cNvPr>
          <p:cNvPicPr>
            <a:picLocks noChangeAspect="1"/>
          </p:cNvPicPr>
          <p:nvPr/>
        </p:nvPicPr>
        <p:blipFill rotWithShape="1">
          <a:blip r:embed="rId9"/>
          <a:srcRect l="13720" t="22538" r="11550" b="20647"/>
          <a:stretch/>
        </p:blipFill>
        <p:spPr>
          <a:xfrm>
            <a:off x="8806300" y="4682211"/>
            <a:ext cx="2029097" cy="1219201"/>
          </a:xfrm>
          <a:prstGeom prst="rect">
            <a:avLst/>
          </a:prstGeom>
        </p:spPr>
      </p:pic>
    </p:spTree>
    <p:extLst>
      <p:ext uri="{BB962C8B-B14F-4D97-AF65-F5344CB8AC3E}">
        <p14:creationId xmlns:p14="http://schemas.microsoft.com/office/powerpoint/2010/main" val="406043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562B91A-ECF6-423B-9955-7A8E69327D8A}"/>
              </a:ext>
            </a:extLst>
          </p:cNvPr>
          <p:cNvSpPr>
            <a:spLocks noGrp="1"/>
          </p:cNvSpPr>
          <p:nvPr>
            <p:ph type="title"/>
          </p:nvPr>
        </p:nvSpPr>
        <p:spPr/>
        <p:txBody>
          <a:bodyPr/>
          <a:lstStyle/>
          <a:p>
            <a:r>
              <a:rPr lang="de-DE" dirty="0"/>
              <a:t>Project </a:t>
            </a:r>
            <a:r>
              <a:rPr lang="en-US" dirty="0"/>
              <a:t>Objectives</a:t>
            </a:r>
          </a:p>
        </p:txBody>
      </p:sp>
      <p:sp>
        <p:nvSpPr>
          <p:cNvPr id="6" name="Inhaltsplatzhalter 5">
            <a:extLst>
              <a:ext uri="{FF2B5EF4-FFF2-40B4-BE49-F238E27FC236}">
                <a16:creationId xmlns:a16="http://schemas.microsoft.com/office/drawing/2014/main" id="{47EB7443-856E-45DF-B0DC-6EA03546A05F}"/>
              </a:ext>
            </a:extLst>
          </p:cNvPr>
          <p:cNvSpPr>
            <a:spLocks noGrp="1"/>
          </p:cNvSpPr>
          <p:nvPr>
            <p:ph idx="1"/>
          </p:nvPr>
        </p:nvSpPr>
        <p:spPr/>
        <p:txBody>
          <a:bodyPr/>
          <a:lstStyle/>
          <a:p>
            <a:pPr marL="0" indent="0">
              <a:buNone/>
            </a:pPr>
            <a:r>
              <a:rPr lang="en-GB" sz="2000" dirty="0">
                <a:solidFill>
                  <a:srgbClr val="AC4D02"/>
                </a:solidFill>
              </a:rPr>
              <a:t>GRE Product:</a:t>
            </a:r>
          </a:p>
          <a:p>
            <a:pPr marL="0" indent="0">
              <a:buNone/>
            </a:pPr>
            <a:endParaRPr lang="de-DE" dirty="0"/>
          </a:p>
          <a:p>
            <a:pPr marL="0" indent="0">
              <a:buNone/>
            </a:pPr>
            <a:r>
              <a:rPr lang="en-GB" dirty="0"/>
              <a:t>The projects main objective is to develop a cost-reducing </a:t>
            </a:r>
            <a:r>
              <a:rPr lang="en-GB" b="1" u="sng" dirty="0"/>
              <a:t>glass-</a:t>
            </a:r>
            <a:r>
              <a:rPr lang="en-GB" b="1" u="sng" dirty="0" err="1"/>
              <a:t>fiber</a:t>
            </a:r>
            <a:r>
              <a:rPr lang="en-GB" b="1" u="sng" dirty="0"/>
              <a:t> reinforced epoxy piping</a:t>
            </a:r>
            <a:r>
              <a:rPr lang="en-GB" dirty="0"/>
              <a:t> that is especially designed for low enthalpy geothermal well application (up to 100°C</a:t>
            </a:r>
            <a:r>
              <a:rPr lang="en-GB"/>
              <a:t>) with </a:t>
            </a:r>
            <a:r>
              <a:rPr lang="en-GB" dirty="0"/>
              <a:t>relatively large inside diameter and reduced outside diameter. This especially concerns the pipe coupling, which would allow an installation in new wells as well as utilization for workover of old wells.</a:t>
            </a:r>
          </a:p>
          <a:p>
            <a:pPr marL="0" indent="0">
              <a:buNone/>
            </a:pPr>
            <a:endParaRPr lang="de-DE" dirty="0"/>
          </a:p>
          <a:p>
            <a:endParaRPr lang="de-DE" dirty="0"/>
          </a:p>
        </p:txBody>
      </p:sp>
      <p:sp>
        <p:nvSpPr>
          <p:cNvPr id="7" name="Inhaltsplatzhalter 6">
            <a:extLst>
              <a:ext uri="{FF2B5EF4-FFF2-40B4-BE49-F238E27FC236}">
                <a16:creationId xmlns:a16="http://schemas.microsoft.com/office/drawing/2014/main" id="{84D9305E-90E6-48E6-B427-EB9E378CF7FF}"/>
              </a:ext>
            </a:extLst>
          </p:cNvPr>
          <p:cNvSpPr>
            <a:spLocks noGrp="1"/>
          </p:cNvSpPr>
          <p:nvPr>
            <p:ph idx="13"/>
          </p:nvPr>
        </p:nvSpPr>
        <p:spPr/>
        <p:txBody>
          <a:bodyPr/>
          <a:lstStyle/>
          <a:p>
            <a:pPr marL="0" indent="0">
              <a:buNone/>
            </a:pPr>
            <a:r>
              <a:rPr lang="en-GB" sz="2000" dirty="0">
                <a:solidFill>
                  <a:srgbClr val="AC4D02"/>
                </a:solidFill>
              </a:rPr>
              <a:t>Code, Verification &amp; Handling:</a:t>
            </a:r>
          </a:p>
          <a:p>
            <a:pPr marL="0" indent="0">
              <a:buNone/>
            </a:pPr>
            <a:endParaRPr lang="en-GB" b="1" u="sng" dirty="0"/>
          </a:p>
          <a:p>
            <a:pPr marL="0" indent="0">
              <a:buNone/>
            </a:pPr>
            <a:r>
              <a:rPr lang="en-US" dirty="0"/>
              <a:t>Furthermore, the project will include the much-needed </a:t>
            </a:r>
            <a:r>
              <a:rPr lang="en-US" b="1" u="sng" dirty="0"/>
              <a:t>guidelines (standard / code) </a:t>
            </a:r>
            <a:r>
              <a:rPr lang="en-US" dirty="0"/>
              <a:t>plus tools for the design and qualification of the GRE piping system, combined with pipe and coupling </a:t>
            </a:r>
            <a:r>
              <a:rPr lang="en-US" b="1" u="sng" dirty="0"/>
              <a:t>wear &amp; load (collapse, burst, tensile) testing and verification (4 quadrant service envelope)</a:t>
            </a:r>
            <a:r>
              <a:rPr lang="en-US" dirty="0"/>
              <a:t>. Additionally, </a:t>
            </a:r>
            <a:r>
              <a:rPr lang="en-US" b="1" u="sng" dirty="0"/>
              <a:t>handling tools</a:t>
            </a:r>
            <a:r>
              <a:rPr lang="en-US" dirty="0"/>
              <a:t> for the installation of the GRE piping system are designed / improved during the project.</a:t>
            </a:r>
            <a:endParaRPr lang="en-GB" dirty="0"/>
          </a:p>
          <a:p>
            <a:pPr marL="0" indent="0">
              <a:buNone/>
            </a:pPr>
            <a:endParaRPr lang="en-GB" sz="1800" b="1" u="sng" dirty="0"/>
          </a:p>
        </p:txBody>
      </p:sp>
      <p:sp>
        <p:nvSpPr>
          <p:cNvPr id="4" name="Foliennummernplatzhalter 3">
            <a:extLst>
              <a:ext uri="{FF2B5EF4-FFF2-40B4-BE49-F238E27FC236}">
                <a16:creationId xmlns:a16="http://schemas.microsoft.com/office/drawing/2014/main" id="{910E852A-ECDA-4E99-A49C-736D5B6E2B1F}"/>
              </a:ext>
            </a:extLst>
          </p:cNvPr>
          <p:cNvSpPr>
            <a:spLocks noGrp="1"/>
          </p:cNvSpPr>
          <p:nvPr>
            <p:ph type="sldNum" sz="quarter" idx="4"/>
          </p:nvPr>
        </p:nvSpPr>
        <p:spPr/>
        <p:txBody>
          <a:bodyPr/>
          <a:lstStyle/>
          <a:p>
            <a:pPr rtl="0"/>
            <a:fld id="{3A98EE3D-8CD1-4C3F-BD1C-C98C9596463C}" type="slidenum">
              <a:rPr lang="en-US" smtClean="0"/>
              <a:t>2</a:t>
            </a:fld>
            <a:endParaRPr lang="en-US" dirty="0"/>
          </a:p>
        </p:txBody>
      </p:sp>
    </p:spTree>
    <p:extLst>
      <p:ext uri="{BB962C8B-B14F-4D97-AF65-F5344CB8AC3E}">
        <p14:creationId xmlns:p14="http://schemas.microsoft.com/office/powerpoint/2010/main" val="1264940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11A04B-C76C-4832-A5F6-62C274C34B24}"/>
              </a:ext>
            </a:extLst>
          </p:cNvPr>
          <p:cNvPicPr>
            <a:picLocks noChangeAspect="1"/>
          </p:cNvPicPr>
          <p:nvPr/>
        </p:nvPicPr>
        <p:blipFill rotWithShape="1">
          <a:blip r:embed="rId2"/>
          <a:srcRect l="20912" r="6700" b="13992"/>
          <a:stretch/>
        </p:blipFill>
        <p:spPr>
          <a:xfrm>
            <a:off x="226861" y="1618428"/>
            <a:ext cx="6996899" cy="4636806"/>
          </a:xfrm>
          <a:prstGeom prst="rect">
            <a:avLst/>
          </a:prstGeom>
        </p:spPr>
      </p:pic>
      <p:sp>
        <p:nvSpPr>
          <p:cNvPr id="10" name="Content Placeholder 3">
            <a:extLst>
              <a:ext uri="{FF2B5EF4-FFF2-40B4-BE49-F238E27FC236}">
                <a16:creationId xmlns:a16="http://schemas.microsoft.com/office/drawing/2014/main" id="{42CF82BD-3877-44F8-43DE-5774A859D072}"/>
              </a:ext>
            </a:extLst>
          </p:cNvPr>
          <p:cNvSpPr>
            <a:spLocks noGrp="1"/>
          </p:cNvSpPr>
          <p:nvPr>
            <p:ph idx="13"/>
          </p:nvPr>
        </p:nvSpPr>
        <p:spPr>
          <a:xfrm>
            <a:off x="6374292" y="1630019"/>
            <a:ext cx="5332591" cy="4824000"/>
          </a:xfrm>
        </p:spPr>
        <p:txBody>
          <a:bodyPr>
            <a:normAutofit fontScale="92500" lnSpcReduction="10000"/>
          </a:bodyPr>
          <a:lstStyle/>
          <a:p>
            <a:r>
              <a:rPr lang="en-US" sz="2000" dirty="0"/>
              <a:t>The International consortium consists field experts from 3 European Countries:</a:t>
            </a:r>
          </a:p>
          <a:p>
            <a:r>
              <a:rPr lang="en-US" sz="2000" dirty="0"/>
              <a:t>Germany</a:t>
            </a:r>
          </a:p>
          <a:p>
            <a:pPr lvl="1"/>
            <a:r>
              <a:rPr lang="en-US" sz="1800" dirty="0"/>
              <a:t>VEE - Geothermal Plant Engineering &amp; Design</a:t>
            </a:r>
          </a:p>
          <a:p>
            <a:pPr lvl="1"/>
            <a:r>
              <a:rPr lang="en-US" sz="1800" dirty="0"/>
              <a:t>ITE -  </a:t>
            </a:r>
            <a:r>
              <a:rPr lang="en-GB" sz="1800" dirty="0"/>
              <a:t>Institute of Subsurface Energy Systems</a:t>
            </a:r>
          </a:p>
          <a:p>
            <a:pPr lvl="1"/>
            <a:r>
              <a:rPr lang="en-US" sz="1800" dirty="0" err="1"/>
              <a:t>DrillTec</a:t>
            </a:r>
            <a:r>
              <a:rPr lang="en-US" sz="1800" dirty="0"/>
              <a:t>- Deep Drilling and Well Design</a:t>
            </a:r>
          </a:p>
          <a:p>
            <a:r>
              <a:rPr lang="en-US" sz="2000" dirty="0"/>
              <a:t>Netherlands</a:t>
            </a:r>
          </a:p>
          <a:p>
            <a:pPr lvl="1"/>
            <a:r>
              <a:rPr lang="en-US" sz="1800" dirty="0"/>
              <a:t>FPI – Manufacturer of Fiberglass Piping</a:t>
            </a:r>
          </a:p>
          <a:p>
            <a:pPr lvl="1"/>
            <a:r>
              <a:rPr lang="en-US" sz="1800" dirty="0"/>
              <a:t>DRG – Engineering &amp; Consulting for Piping &amp; pressure Vessels</a:t>
            </a:r>
          </a:p>
          <a:p>
            <a:pPr lvl="1"/>
            <a:r>
              <a:rPr lang="en-US" sz="1800" dirty="0"/>
              <a:t>NRG – Nuclear Research &amp; Consulting </a:t>
            </a:r>
          </a:p>
          <a:p>
            <a:r>
              <a:rPr lang="en-US" sz="2000" dirty="0"/>
              <a:t>Switzerland</a:t>
            </a:r>
          </a:p>
          <a:p>
            <a:pPr lvl="1"/>
            <a:r>
              <a:rPr lang="en-US" sz="1800" dirty="0"/>
              <a:t>Eartha – Expert in Reservoir Engineering</a:t>
            </a:r>
            <a:endParaRPr lang="en-GB" sz="1800" dirty="0"/>
          </a:p>
        </p:txBody>
      </p:sp>
      <p:sp>
        <p:nvSpPr>
          <p:cNvPr id="3" name="Slide Number Placeholder 2">
            <a:extLst>
              <a:ext uri="{FF2B5EF4-FFF2-40B4-BE49-F238E27FC236}">
                <a16:creationId xmlns:a16="http://schemas.microsoft.com/office/drawing/2014/main" id="{BE8C15D6-E32E-3EF1-9849-293FB4261899}"/>
              </a:ext>
            </a:extLst>
          </p:cNvPr>
          <p:cNvSpPr>
            <a:spLocks noGrp="1"/>
          </p:cNvSpPr>
          <p:nvPr>
            <p:ph type="sldNum" sz="quarter" idx="4"/>
          </p:nvPr>
        </p:nvSpPr>
        <p:spPr>
          <a:xfrm>
            <a:off x="10677568" y="6423914"/>
            <a:ext cx="1052510" cy="365125"/>
          </a:xfrm>
        </p:spPr>
        <p:txBody>
          <a:bodyPr anchor="ctr">
            <a:normAutofit/>
          </a:bodyPr>
          <a:lstStyle/>
          <a:p>
            <a:pPr>
              <a:spcAft>
                <a:spcPts val="600"/>
              </a:spcAft>
            </a:pPr>
            <a:fld id="{3A98EE3D-8CD1-4C3F-BD1C-C98C9596463C}" type="slidenum">
              <a:rPr lang="en-US" smtClean="0"/>
              <a:pPr>
                <a:spcAft>
                  <a:spcPts val="600"/>
                </a:spcAft>
              </a:pPr>
              <a:t>3</a:t>
            </a:fld>
            <a:endParaRPr lang="en-US"/>
          </a:p>
        </p:txBody>
      </p:sp>
      <p:sp>
        <p:nvSpPr>
          <p:cNvPr id="2" name="Title 1">
            <a:extLst>
              <a:ext uri="{FF2B5EF4-FFF2-40B4-BE49-F238E27FC236}">
                <a16:creationId xmlns:a16="http://schemas.microsoft.com/office/drawing/2014/main" id="{A864558F-82D2-EDA8-FAD8-D166D058802A}"/>
              </a:ext>
            </a:extLst>
          </p:cNvPr>
          <p:cNvSpPr>
            <a:spLocks noGrp="1"/>
          </p:cNvSpPr>
          <p:nvPr>
            <p:ph type="title"/>
          </p:nvPr>
        </p:nvSpPr>
        <p:spPr>
          <a:xfrm>
            <a:off x="581192" y="602766"/>
            <a:ext cx="11029616" cy="808592"/>
          </a:xfrm>
        </p:spPr>
        <p:txBody>
          <a:bodyPr anchor="b">
            <a:normAutofit/>
          </a:bodyPr>
          <a:lstStyle/>
          <a:p>
            <a:r>
              <a:rPr lang="en-US" dirty="0"/>
              <a:t>Introduction to Consortium Members</a:t>
            </a:r>
            <a:endParaRPr lang="en-GB" dirty="0"/>
          </a:p>
        </p:txBody>
      </p:sp>
      <p:sp>
        <p:nvSpPr>
          <p:cNvPr id="8" name="Sprechblase: rechteckig mit abgerundeten Ecken 5">
            <a:extLst>
              <a:ext uri="{FF2B5EF4-FFF2-40B4-BE49-F238E27FC236}">
                <a16:creationId xmlns:a16="http://schemas.microsoft.com/office/drawing/2014/main" id="{507F09FC-0ACC-F769-C238-50027C230FFB}"/>
              </a:ext>
            </a:extLst>
          </p:cNvPr>
          <p:cNvSpPr/>
          <p:nvPr/>
        </p:nvSpPr>
        <p:spPr>
          <a:xfrm>
            <a:off x="1452923" y="3588903"/>
            <a:ext cx="1237443" cy="405234"/>
          </a:xfrm>
          <a:prstGeom prst="wedgeRoundRectCallout">
            <a:avLst>
              <a:gd name="adj1" fmla="val 66392"/>
              <a:gd name="adj2" fmla="val 23129"/>
              <a:gd name="adj3" fmla="val 16667"/>
            </a:avLst>
          </a:prstGeom>
          <a:solidFill>
            <a:schemeClr val="bg1"/>
          </a:solidFill>
          <a:ln w="38100">
            <a:solidFill>
              <a:srgbClr val="0348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rgbClr val="034872"/>
                </a:solidFill>
              </a:rPr>
              <a:t>Netherlands</a:t>
            </a:r>
          </a:p>
        </p:txBody>
      </p:sp>
      <p:sp>
        <p:nvSpPr>
          <p:cNvPr id="9" name="Sprechblase: rechteckig mit abgerundeten Ecken 5">
            <a:extLst>
              <a:ext uri="{FF2B5EF4-FFF2-40B4-BE49-F238E27FC236}">
                <a16:creationId xmlns:a16="http://schemas.microsoft.com/office/drawing/2014/main" id="{6A274911-C27C-4910-048D-9D5A94C36E1E}"/>
              </a:ext>
            </a:extLst>
          </p:cNvPr>
          <p:cNvSpPr/>
          <p:nvPr/>
        </p:nvSpPr>
        <p:spPr>
          <a:xfrm>
            <a:off x="3910787" y="3711359"/>
            <a:ext cx="1237443" cy="405234"/>
          </a:xfrm>
          <a:prstGeom prst="wedgeRoundRectCallout">
            <a:avLst>
              <a:gd name="adj1" fmla="val -81665"/>
              <a:gd name="adj2" fmla="val 14318"/>
              <a:gd name="adj3" fmla="val 16667"/>
            </a:avLst>
          </a:prstGeom>
          <a:solidFill>
            <a:schemeClr val="bg1"/>
          </a:solidFill>
          <a:ln w="38100">
            <a:solidFill>
              <a:srgbClr val="0348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rgbClr val="034872"/>
                </a:solidFill>
              </a:rPr>
              <a:t>Germany</a:t>
            </a:r>
          </a:p>
        </p:txBody>
      </p:sp>
      <p:sp>
        <p:nvSpPr>
          <p:cNvPr id="11" name="Sprechblase: rechteckig mit abgerundeten Ecken 5">
            <a:extLst>
              <a:ext uri="{FF2B5EF4-FFF2-40B4-BE49-F238E27FC236}">
                <a16:creationId xmlns:a16="http://schemas.microsoft.com/office/drawing/2014/main" id="{C810D3AD-FFE0-4325-7540-5AA2AA43F6E9}"/>
              </a:ext>
            </a:extLst>
          </p:cNvPr>
          <p:cNvSpPr/>
          <p:nvPr/>
        </p:nvSpPr>
        <p:spPr>
          <a:xfrm>
            <a:off x="1760284" y="4505732"/>
            <a:ext cx="1237443" cy="405234"/>
          </a:xfrm>
          <a:prstGeom prst="wedgeRoundRectCallout">
            <a:avLst>
              <a:gd name="adj1" fmla="val 63173"/>
              <a:gd name="adj2" fmla="val -2336"/>
              <a:gd name="adj3" fmla="val 16667"/>
            </a:avLst>
          </a:prstGeom>
          <a:solidFill>
            <a:schemeClr val="bg1"/>
          </a:solidFill>
          <a:ln w="38100">
            <a:solidFill>
              <a:srgbClr val="0348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rgbClr val="034872"/>
                </a:solidFill>
              </a:rPr>
              <a:t>Switzerland</a:t>
            </a:r>
          </a:p>
        </p:txBody>
      </p:sp>
    </p:spTree>
    <p:extLst>
      <p:ext uri="{BB962C8B-B14F-4D97-AF65-F5344CB8AC3E}">
        <p14:creationId xmlns:p14="http://schemas.microsoft.com/office/powerpoint/2010/main" val="2466580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114249B-DAB2-4E6C-9709-2E222A1301B2}"/>
              </a:ext>
            </a:extLst>
          </p:cNvPr>
          <p:cNvSpPr>
            <a:spLocks noGrp="1"/>
          </p:cNvSpPr>
          <p:nvPr>
            <p:ph type="title"/>
          </p:nvPr>
        </p:nvSpPr>
        <p:spPr>
          <a:xfrm>
            <a:off x="581192" y="602766"/>
            <a:ext cx="11029616" cy="808592"/>
          </a:xfrm>
        </p:spPr>
        <p:txBody>
          <a:bodyPr anchor="b">
            <a:normAutofit/>
          </a:bodyPr>
          <a:lstStyle/>
          <a:p>
            <a:r>
              <a:rPr lang="en-US" dirty="0"/>
              <a:t>Advantages of the </a:t>
            </a:r>
            <a:r>
              <a:rPr lang="en-US" dirty="0" err="1"/>
              <a:t>Gre</a:t>
            </a:r>
            <a:r>
              <a:rPr lang="en-US" dirty="0"/>
              <a:t> material</a:t>
            </a:r>
          </a:p>
        </p:txBody>
      </p:sp>
      <p:sp>
        <p:nvSpPr>
          <p:cNvPr id="7" name="Inhaltsplatzhalter 6">
            <a:extLst>
              <a:ext uri="{FF2B5EF4-FFF2-40B4-BE49-F238E27FC236}">
                <a16:creationId xmlns:a16="http://schemas.microsoft.com/office/drawing/2014/main" id="{9B1ED3CD-5D5D-44A0-A1B3-FBA2BA43FE35}"/>
              </a:ext>
            </a:extLst>
          </p:cNvPr>
          <p:cNvSpPr>
            <a:spLocks noGrp="1"/>
          </p:cNvSpPr>
          <p:nvPr>
            <p:ph idx="1"/>
          </p:nvPr>
        </p:nvSpPr>
        <p:spPr>
          <a:xfrm>
            <a:off x="581192" y="2098253"/>
            <a:ext cx="5332591" cy="4356000"/>
          </a:xfrm>
        </p:spPr>
        <p:txBody>
          <a:bodyPr anchor="t">
            <a:normAutofit fontScale="92500" lnSpcReduction="20000"/>
          </a:bodyPr>
          <a:lstStyle/>
          <a:p>
            <a:r>
              <a:rPr lang="en-US" sz="1900" dirty="0"/>
              <a:t>Extreme acid, salinity and alkalinity resistance</a:t>
            </a:r>
          </a:p>
          <a:p>
            <a:endParaRPr lang="en-US" sz="1900" dirty="0"/>
          </a:p>
          <a:p>
            <a:r>
              <a:rPr lang="en-US" sz="1900" dirty="0"/>
              <a:t>High insulation in comparison to steel</a:t>
            </a:r>
          </a:p>
          <a:p>
            <a:endParaRPr lang="en-US" sz="1900" dirty="0"/>
          </a:p>
          <a:p>
            <a:r>
              <a:rPr lang="en-US" sz="1900" dirty="0"/>
              <a:t>Less pressure losses, less deposition potential</a:t>
            </a:r>
          </a:p>
          <a:p>
            <a:endParaRPr lang="en-US" sz="1900" dirty="0"/>
          </a:p>
          <a:p>
            <a:r>
              <a:rPr lang="en-US" sz="1900" dirty="0"/>
              <a:t>Lower price compared to high steal alloys</a:t>
            </a:r>
          </a:p>
          <a:p>
            <a:endParaRPr lang="en-US" sz="1900" dirty="0"/>
          </a:p>
          <a:p>
            <a:r>
              <a:rPr lang="en-US" sz="1900" b="0" i="0" baseline="0" dirty="0">
                <a:solidFill>
                  <a:schemeClr val="tx1"/>
                </a:solidFill>
              </a:rPr>
              <a:t>Advanced properties due to hybrid coupling </a:t>
            </a:r>
            <a:endParaRPr lang="en-US" sz="1900" dirty="0"/>
          </a:p>
          <a:p>
            <a:endParaRPr lang="en-US" sz="1900" dirty="0"/>
          </a:p>
          <a:p>
            <a:r>
              <a:rPr lang="en-US" sz="1900" dirty="0"/>
              <a:t>Long Term Stability</a:t>
            </a:r>
          </a:p>
          <a:p>
            <a:pPr marL="0" indent="0">
              <a:buNone/>
            </a:pPr>
            <a:endParaRPr lang="en-US" dirty="0"/>
          </a:p>
        </p:txBody>
      </p:sp>
      <p:sp>
        <p:nvSpPr>
          <p:cNvPr id="5" name="Foliennummernplatzhalter 4">
            <a:extLst>
              <a:ext uri="{FF2B5EF4-FFF2-40B4-BE49-F238E27FC236}">
                <a16:creationId xmlns:a16="http://schemas.microsoft.com/office/drawing/2014/main" id="{ABEDA489-8E46-4326-AF1D-9678A667C4B3}"/>
              </a:ext>
            </a:extLst>
          </p:cNvPr>
          <p:cNvSpPr>
            <a:spLocks noGrp="1"/>
          </p:cNvSpPr>
          <p:nvPr>
            <p:ph type="sldNum" sz="quarter" idx="4"/>
          </p:nvPr>
        </p:nvSpPr>
        <p:spPr>
          <a:xfrm>
            <a:off x="10677568" y="6423914"/>
            <a:ext cx="1052510" cy="365125"/>
          </a:xfrm>
        </p:spPr>
        <p:txBody>
          <a:bodyPr anchor="ctr">
            <a:normAutofit/>
          </a:bodyPr>
          <a:lstStyle/>
          <a:p>
            <a:pPr rtl="0">
              <a:spcAft>
                <a:spcPts val="600"/>
              </a:spcAft>
            </a:pPr>
            <a:fld id="{3A98EE3D-8CD1-4C3F-BD1C-C98C9596463C}" type="slidenum">
              <a:rPr lang="en-US" smtClean="0"/>
              <a:pPr rtl="0">
                <a:spcAft>
                  <a:spcPts val="600"/>
                </a:spcAft>
              </a:pPr>
              <a:t>4</a:t>
            </a:fld>
            <a:endParaRPr lang="en-US"/>
          </a:p>
        </p:txBody>
      </p:sp>
      <p:pic>
        <p:nvPicPr>
          <p:cNvPr id="2" name="Picture 1">
            <a:extLst>
              <a:ext uri="{FF2B5EF4-FFF2-40B4-BE49-F238E27FC236}">
                <a16:creationId xmlns:a16="http://schemas.microsoft.com/office/drawing/2014/main" id="{55CC0EA1-0E8F-4000-F85A-0B7DB4ED9320}"/>
              </a:ext>
            </a:extLst>
          </p:cNvPr>
          <p:cNvPicPr>
            <a:picLocks noChangeAspect="1"/>
          </p:cNvPicPr>
          <p:nvPr/>
        </p:nvPicPr>
        <p:blipFill rotWithShape="1">
          <a:blip r:embed="rId2"/>
          <a:srcRect l="7045" r="24094"/>
          <a:stretch/>
        </p:blipFill>
        <p:spPr>
          <a:xfrm>
            <a:off x="6362054" y="2112219"/>
            <a:ext cx="5332591" cy="43560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02598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p:cNvGrpSpPr/>
          <p:nvPr/>
        </p:nvGrpSpPr>
        <p:grpSpPr>
          <a:xfrm>
            <a:off x="5905073" y="740654"/>
            <a:ext cx="5521431" cy="5709387"/>
            <a:chOff x="-197493" y="-618047"/>
            <a:chExt cx="6914322" cy="6925705"/>
          </a:xfrm>
        </p:grpSpPr>
        <p:pic>
          <p:nvPicPr>
            <p:cNvPr id="13" name="Grafik 12">
              <a:extLst>
                <a:ext uri="{FF2B5EF4-FFF2-40B4-BE49-F238E27FC236}">
                  <a16:creationId xmlns:a16="http://schemas.microsoft.com/office/drawing/2014/main" id="{7DB672D7-E0AD-4326-B43B-D60D7F3B0914}"/>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1503" t="-16393" r="-1" b="-2974"/>
            <a:stretch/>
          </p:blipFill>
          <p:spPr>
            <a:xfrm>
              <a:off x="-197493" y="-618047"/>
              <a:ext cx="6914322" cy="6925705"/>
            </a:xfrm>
            <a:prstGeom prst="rect">
              <a:avLst/>
            </a:prstGeom>
          </p:spPr>
        </p:pic>
        <p:grpSp>
          <p:nvGrpSpPr>
            <p:cNvPr id="14" name="Gruppieren 13"/>
            <p:cNvGrpSpPr/>
            <p:nvPr/>
          </p:nvGrpSpPr>
          <p:grpSpPr>
            <a:xfrm>
              <a:off x="933830" y="3036251"/>
              <a:ext cx="4971976" cy="2068857"/>
              <a:chOff x="933830" y="3036251"/>
              <a:chExt cx="4971976" cy="2068857"/>
            </a:xfrm>
          </p:grpSpPr>
          <p:sp>
            <p:nvSpPr>
              <p:cNvPr id="15" name="Ellipse 14">
                <a:extLst>
                  <a:ext uri="{FF2B5EF4-FFF2-40B4-BE49-F238E27FC236}">
                    <a16:creationId xmlns:a16="http://schemas.microsoft.com/office/drawing/2014/main" id="{77F09773-49FA-4003-9F2B-97A61F8DC52A}"/>
                  </a:ext>
                </a:extLst>
              </p:cNvPr>
              <p:cNvSpPr/>
              <p:nvPr/>
            </p:nvSpPr>
            <p:spPr>
              <a:xfrm rot="13549870">
                <a:off x="4672828" y="4107820"/>
                <a:ext cx="422998" cy="450802"/>
              </a:xfrm>
              <a:prstGeom prst="ellipse">
                <a:avLst/>
              </a:prstGeom>
              <a:noFill/>
              <a:ln w="38100">
                <a:solidFill>
                  <a:schemeClr val="accent6">
                    <a:lumMod val="75000"/>
                  </a:schemeClr>
                </a:solidFill>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16" name="Rechteck 15">
                <a:extLst>
                  <a:ext uri="{FF2B5EF4-FFF2-40B4-BE49-F238E27FC236}">
                    <a16:creationId xmlns:a16="http://schemas.microsoft.com/office/drawing/2014/main" id="{4FBAB837-4AA4-40BC-99EB-0B3580316163}"/>
                  </a:ext>
                </a:extLst>
              </p:cNvPr>
              <p:cNvSpPr/>
              <p:nvPr/>
            </p:nvSpPr>
            <p:spPr>
              <a:xfrm>
                <a:off x="933830" y="4160616"/>
                <a:ext cx="1241571" cy="325750"/>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hteck 16">
                <a:extLst>
                  <a:ext uri="{FF2B5EF4-FFF2-40B4-BE49-F238E27FC236}">
                    <a16:creationId xmlns:a16="http://schemas.microsoft.com/office/drawing/2014/main" id="{29487DFC-1C3D-42AD-9F10-C8BDC7554865}"/>
                  </a:ext>
                </a:extLst>
              </p:cNvPr>
              <p:cNvSpPr/>
              <p:nvPr/>
            </p:nvSpPr>
            <p:spPr>
              <a:xfrm>
                <a:off x="933830" y="4723893"/>
                <a:ext cx="1241570" cy="325750"/>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Ellipse 17">
                <a:extLst>
                  <a:ext uri="{FF2B5EF4-FFF2-40B4-BE49-F238E27FC236}">
                    <a16:creationId xmlns:a16="http://schemas.microsoft.com/office/drawing/2014/main" id="{789EA966-15C0-4341-A327-BEF89BBDACAF}"/>
                  </a:ext>
                </a:extLst>
              </p:cNvPr>
              <p:cNvSpPr/>
              <p:nvPr/>
            </p:nvSpPr>
            <p:spPr>
              <a:xfrm>
                <a:off x="3885838" y="4668429"/>
                <a:ext cx="436679" cy="436679"/>
              </a:xfrm>
              <a:prstGeom prst="ellipse">
                <a:avLst/>
              </a:prstGeom>
              <a:noFill/>
              <a:ln w="38100">
                <a:solidFill>
                  <a:schemeClr val="accent6">
                    <a:lumMod val="75000"/>
                  </a:schemeClr>
                </a:solidFill>
                <a:prstDash val="soli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19" name="Ellipse 18">
                <a:extLst>
                  <a:ext uri="{FF2B5EF4-FFF2-40B4-BE49-F238E27FC236}">
                    <a16:creationId xmlns:a16="http://schemas.microsoft.com/office/drawing/2014/main" id="{1FA12C04-D658-4B0B-837A-62F4ABC905CF}"/>
                  </a:ext>
                </a:extLst>
              </p:cNvPr>
              <p:cNvSpPr/>
              <p:nvPr/>
            </p:nvSpPr>
            <p:spPr>
              <a:xfrm rot="3931005">
                <a:off x="3890169" y="4114350"/>
                <a:ext cx="422998" cy="450802"/>
              </a:xfrm>
              <a:prstGeom prst="ellipse">
                <a:avLst/>
              </a:prstGeom>
              <a:noFill/>
              <a:ln w="38100">
                <a:solidFill>
                  <a:schemeClr val="accent6">
                    <a:lumMod val="75000"/>
                  </a:schemeClr>
                </a:solidFill>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2" name="Ellipse 17">
                <a:extLst>
                  <a:ext uri="{FF2B5EF4-FFF2-40B4-BE49-F238E27FC236}">
                    <a16:creationId xmlns:a16="http://schemas.microsoft.com/office/drawing/2014/main" id="{90807BDA-441B-55EF-E4C9-191E8E5E01CB}"/>
                  </a:ext>
                </a:extLst>
              </p:cNvPr>
              <p:cNvSpPr/>
              <p:nvPr/>
            </p:nvSpPr>
            <p:spPr>
              <a:xfrm>
                <a:off x="4665986" y="4668428"/>
                <a:ext cx="436679" cy="436679"/>
              </a:xfrm>
              <a:prstGeom prst="ellipse">
                <a:avLst/>
              </a:prstGeom>
              <a:noFill/>
              <a:ln w="38100">
                <a:solidFill>
                  <a:schemeClr val="accent6">
                    <a:lumMod val="75000"/>
                  </a:schemeClr>
                </a:solidFill>
                <a:prstDash val="soli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3" name="Ellipse 18">
                <a:extLst>
                  <a:ext uri="{FF2B5EF4-FFF2-40B4-BE49-F238E27FC236}">
                    <a16:creationId xmlns:a16="http://schemas.microsoft.com/office/drawing/2014/main" id="{189F9F3E-8068-5B29-F6EF-4F83947A8DC2}"/>
                  </a:ext>
                </a:extLst>
              </p:cNvPr>
              <p:cNvSpPr/>
              <p:nvPr/>
            </p:nvSpPr>
            <p:spPr>
              <a:xfrm rot="3931005">
                <a:off x="5468906" y="3022349"/>
                <a:ext cx="422997" cy="450802"/>
              </a:xfrm>
              <a:prstGeom prst="ellipse">
                <a:avLst/>
              </a:prstGeom>
              <a:noFill/>
              <a:ln w="38100">
                <a:solidFill>
                  <a:schemeClr val="accent6">
                    <a:lumMod val="75000"/>
                  </a:schemeClr>
                </a:solidFill>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4" name="Ellipse 17">
                <a:extLst>
                  <a:ext uri="{FF2B5EF4-FFF2-40B4-BE49-F238E27FC236}">
                    <a16:creationId xmlns:a16="http://schemas.microsoft.com/office/drawing/2014/main" id="{6499ED68-FD8D-A2F2-591B-3EBC53EFEF8D}"/>
                  </a:ext>
                </a:extLst>
              </p:cNvPr>
              <p:cNvSpPr/>
              <p:nvPr/>
            </p:nvSpPr>
            <p:spPr>
              <a:xfrm>
                <a:off x="4678711" y="3573333"/>
                <a:ext cx="436679" cy="436679"/>
              </a:xfrm>
              <a:prstGeom prst="ellipse">
                <a:avLst/>
              </a:prstGeom>
              <a:noFill/>
              <a:ln w="38100">
                <a:solidFill>
                  <a:schemeClr val="accent6">
                    <a:lumMod val="75000"/>
                  </a:schemeClr>
                </a:solidFill>
                <a:prstDash val="soli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grpSp>
      </p:grpSp>
      <p:sp>
        <p:nvSpPr>
          <p:cNvPr id="6" name="Titel 5">
            <a:extLst>
              <a:ext uri="{FF2B5EF4-FFF2-40B4-BE49-F238E27FC236}">
                <a16:creationId xmlns:a16="http://schemas.microsoft.com/office/drawing/2014/main" id="{5114249B-DAB2-4E6C-9709-2E222A1301B2}"/>
              </a:ext>
            </a:extLst>
          </p:cNvPr>
          <p:cNvSpPr>
            <a:spLocks noGrp="1"/>
          </p:cNvSpPr>
          <p:nvPr>
            <p:ph type="title"/>
          </p:nvPr>
        </p:nvSpPr>
        <p:spPr/>
        <p:txBody>
          <a:bodyPr/>
          <a:lstStyle/>
          <a:p>
            <a:r>
              <a:rPr lang="en-US" dirty="0"/>
              <a:t>Product</a:t>
            </a:r>
            <a:r>
              <a:rPr lang="de-DE" dirty="0"/>
              <a:t> </a:t>
            </a:r>
            <a:r>
              <a:rPr lang="en-US" dirty="0"/>
              <a:t>diameter</a:t>
            </a:r>
            <a:r>
              <a:rPr lang="de-DE" dirty="0"/>
              <a:t> </a:t>
            </a:r>
            <a:r>
              <a:rPr lang="en-US" dirty="0"/>
              <a:t>selection</a:t>
            </a:r>
          </a:p>
        </p:txBody>
      </p:sp>
      <p:sp>
        <p:nvSpPr>
          <p:cNvPr id="9" name="Textplatzhalter 8">
            <a:extLst>
              <a:ext uri="{FF2B5EF4-FFF2-40B4-BE49-F238E27FC236}">
                <a16:creationId xmlns:a16="http://schemas.microsoft.com/office/drawing/2014/main" id="{D4917128-DD2E-491B-B7D3-9DC398D1B4CC}"/>
              </a:ext>
            </a:extLst>
          </p:cNvPr>
          <p:cNvSpPr>
            <a:spLocks noGrp="1"/>
          </p:cNvSpPr>
          <p:nvPr>
            <p:ph type="body" idx="14"/>
          </p:nvPr>
        </p:nvSpPr>
        <p:spPr/>
        <p:txBody>
          <a:bodyPr/>
          <a:lstStyle/>
          <a:p>
            <a:r>
              <a:rPr lang="en-US" dirty="0"/>
              <a:t>Boundary values:</a:t>
            </a:r>
          </a:p>
        </p:txBody>
      </p:sp>
      <p:sp>
        <p:nvSpPr>
          <p:cNvPr id="7" name="Inhaltsplatzhalter 6">
            <a:extLst>
              <a:ext uri="{FF2B5EF4-FFF2-40B4-BE49-F238E27FC236}">
                <a16:creationId xmlns:a16="http://schemas.microsoft.com/office/drawing/2014/main" id="{9B1ED3CD-5D5D-44A0-A1B3-FBA2BA43FE35}"/>
              </a:ext>
            </a:extLst>
          </p:cNvPr>
          <p:cNvSpPr>
            <a:spLocks noGrp="1"/>
          </p:cNvSpPr>
          <p:nvPr>
            <p:ph idx="1"/>
          </p:nvPr>
        </p:nvSpPr>
        <p:spPr/>
        <p:txBody>
          <a:bodyPr>
            <a:normAutofit/>
          </a:bodyPr>
          <a:lstStyle/>
          <a:p>
            <a:r>
              <a:rPr lang="en-US" sz="1800" dirty="0"/>
              <a:t>Aimed drift diameter: 17,59“ – 18,94“</a:t>
            </a:r>
          </a:p>
          <a:p>
            <a:r>
              <a:rPr lang="en-US" sz="1800" dirty="0"/>
              <a:t>Maximal casing diameter : 16”</a:t>
            </a:r>
          </a:p>
          <a:p>
            <a:r>
              <a:rPr lang="en-US" sz="1800" dirty="0"/>
              <a:t>Optimal casing diameter : 13 3/8” – 14”</a:t>
            </a:r>
          </a:p>
          <a:p>
            <a:r>
              <a:rPr lang="en-US" sz="1800" dirty="0"/>
              <a:t>GRE casing OD – will be optimized and defined during tests.</a:t>
            </a:r>
          </a:p>
          <a:p>
            <a:pPr marL="0" indent="0">
              <a:buNone/>
            </a:pPr>
            <a:endParaRPr lang="en-US" sz="1800" u="sng" dirty="0"/>
          </a:p>
          <a:p>
            <a:pPr marL="0" indent="0">
              <a:buNone/>
            </a:pPr>
            <a:endParaRPr lang="en-US" sz="1800" u="sng" dirty="0"/>
          </a:p>
          <a:p>
            <a:pPr marL="0" indent="0">
              <a:buNone/>
            </a:pPr>
            <a:r>
              <a:rPr lang="en-US" sz="1900" u="sng" dirty="0"/>
              <a:t>Goals reminder:</a:t>
            </a:r>
          </a:p>
          <a:p>
            <a:r>
              <a:rPr lang="en-US" sz="1500" dirty="0"/>
              <a:t>Primary Goal: Development of a casing string.</a:t>
            </a:r>
          </a:p>
          <a:p>
            <a:r>
              <a:rPr lang="en-US" sz="1500" dirty="0"/>
              <a:t>Secondary Goal: Development of a production string (inner string or tubing).</a:t>
            </a:r>
          </a:p>
        </p:txBody>
      </p:sp>
      <p:sp>
        <p:nvSpPr>
          <p:cNvPr id="5" name="Foliennummernplatzhalter 4">
            <a:extLst>
              <a:ext uri="{FF2B5EF4-FFF2-40B4-BE49-F238E27FC236}">
                <a16:creationId xmlns:a16="http://schemas.microsoft.com/office/drawing/2014/main" id="{ABEDA489-8E46-4326-AF1D-9678A667C4B3}"/>
              </a:ext>
            </a:extLst>
          </p:cNvPr>
          <p:cNvSpPr>
            <a:spLocks noGrp="1"/>
          </p:cNvSpPr>
          <p:nvPr>
            <p:ph type="sldNum" sz="quarter" idx="4"/>
          </p:nvPr>
        </p:nvSpPr>
        <p:spPr/>
        <p:txBody>
          <a:bodyPr/>
          <a:lstStyle/>
          <a:p>
            <a:pPr rtl="0"/>
            <a:fld id="{3A98EE3D-8CD1-4C3F-BD1C-C98C9596463C}" type="slidenum">
              <a:rPr lang="en-US" smtClean="0"/>
              <a:t>5</a:t>
            </a:fld>
            <a:endParaRPr lang="en-US" dirty="0"/>
          </a:p>
        </p:txBody>
      </p:sp>
      <p:sp>
        <p:nvSpPr>
          <p:cNvPr id="20" name="Rechteck 19">
            <a:extLst>
              <a:ext uri="{FF2B5EF4-FFF2-40B4-BE49-F238E27FC236}">
                <a16:creationId xmlns:a16="http://schemas.microsoft.com/office/drawing/2014/main" id="{31844F98-1357-4144-BBA4-A17613EEABE4}"/>
              </a:ext>
            </a:extLst>
          </p:cNvPr>
          <p:cNvSpPr/>
          <p:nvPr/>
        </p:nvSpPr>
        <p:spPr>
          <a:xfrm>
            <a:off x="6221839" y="6054582"/>
            <a:ext cx="3773351" cy="369332"/>
          </a:xfrm>
          <a:prstGeom prst="rect">
            <a:avLst/>
          </a:prstGeom>
        </p:spPr>
        <p:txBody>
          <a:bodyPr wrap="square">
            <a:spAutoFit/>
          </a:bodyPr>
          <a:lstStyle/>
          <a:p>
            <a:r>
              <a:rPr lang="en-GB" sz="900" i="1" dirty="0">
                <a:solidFill>
                  <a:srgbClr val="1D1D1B"/>
                </a:solidFill>
                <a:latin typeface="Avenir Next LT Pro" panose="020B0504020202020204" pitchFamily="34" charset="0"/>
              </a:rPr>
              <a:t>William Lyons, Norton J. </a:t>
            </a:r>
            <a:r>
              <a:rPr lang="en-GB" sz="900" i="1" dirty="0" err="1">
                <a:solidFill>
                  <a:srgbClr val="1D1D1B"/>
                </a:solidFill>
                <a:latin typeface="Avenir Next LT Pro" panose="020B0504020202020204" pitchFamily="34" charset="0"/>
              </a:rPr>
              <a:t>Lapeyrousse</a:t>
            </a:r>
            <a:r>
              <a:rPr lang="en-GB" sz="900" i="1" dirty="0">
                <a:solidFill>
                  <a:srgbClr val="1D1D1B"/>
                </a:solidFill>
                <a:latin typeface="Avenir Next LT Pro" panose="020B0504020202020204" pitchFamily="34" charset="0"/>
              </a:rPr>
              <a:t>, in </a:t>
            </a:r>
            <a:r>
              <a:rPr lang="en-GB" sz="900" i="1" dirty="0">
                <a:solidFill>
                  <a:srgbClr val="1D1D1B"/>
                </a:solidFill>
                <a:latin typeface="Avenir Next LT Pro" panose="020B0504020202020204" pitchFamily="34" charset="0"/>
                <a:hlinkClick r:id="rId3">
                  <a:extLst>
                    <a:ext uri="{A12FA001-AC4F-418D-AE19-62706E023703}">
                      <ahyp:hlinkClr xmlns:ahyp="http://schemas.microsoft.com/office/drawing/2018/hyperlinkcolor" val="tx"/>
                    </a:ext>
                  </a:extLst>
                </a:hlinkClick>
              </a:rPr>
              <a:t>Formulas and Calculations for Drilling, Production, and Workover (Third Edition)</a:t>
            </a:r>
            <a:r>
              <a:rPr lang="en-GB" sz="900" i="1" dirty="0">
                <a:solidFill>
                  <a:srgbClr val="1D1D1B"/>
                </a:solidFill>
                <a:latin typeface="Avenir Next LT Pro" panose="020B0504020202020204" pitchFamily="34" charset="0"/>
              </a:rPr>
              <a:t>, 2012</a:t>
            </a:r>
          </a:p>
        </p:txBody>
      </p:sp>
    </p:spTree>
    <p:extLst>
      <p:ext uri="{BB962C8B-B14F-4D97-AF65-F5344CB8AC3E}">
        <p14:creationId xmlns:p14="http://schemas.microsoft.com/office/powerpoint/2010/main" val="1283220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1A575A-888A-E03D-4EAC-50C4D4B6C558}"/>
              </a:ext>
            </a:extLst>
          </p:cNvPr>
          <p:cNvSpPr>
            <a:spLocks noGrp="1"/>
          </p:cNvSpPr>
          <p:nvPr>
            <p:ph idx="1"/>
          </p:nvPr>
        </p:nvSpPr>
        <p:spPr>
          <a:xfrm>
            <a:off x="581192" y="1677880"/>
            <a:ext cx="4864963" cy="4771554"/>
          </a:xfrm>
        </p:spPr>
        <p:txBody>
          <a:bodyPr>
            <a:normAutofit/>
          </a:bodyPr>
          <a:lstStyle/>
          <a:p>
            <a:pPr marL="0" indent="0">
              <a:buNone/>
            </a:pPr>
            <a:r>
              <a:rPr lang="en-US" sz="2000" dirty="0"/>
              <a:t>In order to define the generalized well design an extensive market study was performed. </a:t>
            </a:r>
          </a:p>
          <a:p>
            <a:pPr marL="0" indent="0">
              <a:buNone/>
            </a:pPr>
            <a:r>
              <a:rPr lang="en-US" sz="2000" u="sng" dirty="0"/>
              <a:t>Results Summary</a:t>
            </a:r>
          </a:p>
          <a:p>
            <a:pPr>
              <a:buFont typeface="Arial" panose="020B0604020202020204" pitchFamily="34" charset="0"/>
              <a:buChar char="•"/>
            </a:pPr>
            <a:r>
              <a:rPr lang="en-US" sz="1800" dirty="0"/>
              <a:t>Most common Casing Sizes: 13 3/8” and 9 5/8” </a:t>
            </a:r>
          </a:p>
          <a:p>
            <a:pPr>
              <a:buFont typeface="Arial" panose="020B0604020202020204" pitchFamily="34" charset="0"/>
              <a:buChar char="•"/>
            </a:pPr>
            <a:r>
              <a:rPr lang="en-US" sz="1800" dirty="0"/>
              <a:t>Surface Casing Sizes: 28” - 18 5/8”</a:t>
            </a:r>
          </a:p>
          <a:p>
            <a:pPr>
              <a:buFont typeface="Arial" panose="020B0604020202020204" pitchFamily="34" charset="0"/>
              <a:buChar char="•"/>
            </a:pPr>
            <a:r>
              <a:rPr lang="en-US" sz="1800" dirty="0"/>
              <a:t>Older wells have smaller Diameters</a:t>
            </a:r>
          </a:p>
          <a:p>
            <a:pPr>
              <a:buFont typeface="Arial" panose="020B0604020202020204" pitchFamily="34" charset="0"/>
              <a:buChar char="•"/>
            </a:pPr>
            <a:r>
              <a:rPr lang="en-US" sz="1800" dirty="0"/>
              <a:t>Average depth: 2359 m TVD</a:t>
            </a:r>
          </a:p>
          <a:p>
            <a:pPr>
              <a:buFont typeface="Arial" panose="020B0604020202020204" pitchFamily="34" charset="0"/>
              <a:buChar char="•"/>
            </a:pPr>
            <a:r>
              <a:rPr lang="en-US" sz="1800" dirty="0"/>
              <a:t>Common Well Architecture	: Conductor, 2 Casings and 2 Liners.</a:t>
            </a:r>
          </a:p>
          <a:p>
            <a:pPr>
              <a:buFont typeface="Arial" panose="020B0604020202020204" pitchFamily="34" charset="0"/>
              <a:buChar char="•"/>
            </a:pPr>
            <a:endParaRPr lang="en-GB" sz="2000" dirty="0"/>
          </a:p>
        </p:txBody>
      </p:sp>
      <p:sp>
        <p:nvSpPr>
          <p:cNvPr id="3" name="Title 2">
            <a:extLst>
              <a:ext uri="{FF2B5EF4-FFF2-40B4-BE49-F238E27FC236}">
                <a16:creationId xmlns:a16="http://schemas.microsoft.com/office/drawing/2014/main" id="{85BA0C91-2BEF-26AD-95C2-336C26BBF29E}"/>
              </a:ext>
            </a:extLst>
          </p:cNvPr>
          <p:cNvSpPr>
            <a:spLocks noGrp="1"/>
          </p:cNvSpPr>
          <p:nvPr>
            <p:ph type="title"/>
          </p:nvPr>
        </p:nvSpPr>
        <p:spPr/>
        <p:txBody>
          <a:bodyPr/>
          <a:lstStyle/>
          <a:p>
            <a:r>
              <a:rPr lang="en-US" dirty="0"/>
              <a:t>Market Research </a:t>
            </a:r>
            <a:endParaRPr lang="en-GB" dirty="0"/>
          </a:p>
        </p:txBody>
      </p:sp>
      <p:sp>
        <p:nvSpPr>
          <p:cNvPr id="4" name="Slide Number Placeholder 3">
            <a:extLst>
              <a:ext uri="{FF2B5EF4-FFF2-40B4-BE49-F238E27FC236}">
                <a16:creationId xmlns:a16="http://schemas.microsoft.com/office/drawing/2014/main" id="{EC48D2F5-1801-CCB4-D709-FB9765855A9C}"/>
              </a:ext>
            </a:extLst>
          </p:cNvPr>
          <p:cNvSpPr>
            <a:spLocks noGrp="1"/>
          </p:cNvSpPr>
          <p:nvPr>
            <p:ph type="sldNum" sz="quarter" idx="4"/>
          </p:nvPr>
        </p:nvSpPr>
        <p:spPr/>
        <p:txBody>
          <a:bodyPr/>
          <a:lstStyle/>
          <a:p>
            <a:fld id="{3A98EE3D-8CD1-4C3F-BD1C-C98C9596463C}" type="slidenum">
              <a:rPr lang="en-US" smtClean="0"/>
              <a:pPr/>
              <a:t>6</a:t>
            </a:fld>
            <a:endParaRPr lang="en-US" dirty="0"/>
          </a:p>
        </p:txBody>
      </p:sp>
      <p:pic>
        <p:nvPicPr>
          <p:cNvPr id="6" name="Picture 5">
            <a:extLst>
              <a:ext uri="{FF2B5EF4-FFF2-40B4-BE49-F238E27FC236}">
                <a16:creationId xmlns:a16="http://schemas.microsoft.com/office/drawing/2014/main" id="{160B8EDD-D849-71A1-5744-564D1773067D}"/>
              </a:ext>
            </a:extLst>
          </p:cNvPr>
          <p:cNvPicPr>
            <a:picLocks noChangeAspect="1"/>
          </p:cNvPicPr>
          <p:nvPr/>
        </p:nvPicPr>
        <p:blipFill>
          <a:blip r:embed="rId2"/>
          <a:stretch>
            <a:fillRect/>
          </a:stretch>
        </p:blipFill>
        <p:spPr>
          <a:xfrm>
            <a:off x="5894773" y="1765300"/>
            <a:ext cx="5539665" cy="3327400"/>
          </a:xfrm>
          <a:prstGeom prst="rect">
            <a:avLst/>
          </a:prstGeom>
        </p:spPr>
      </p:pic>
      <p:sp>
        <p:nvSpPr>
          <p:cNvPr id="11" name="Textplatzhalter 8">
            <a:extLst>
              <a:ext uri="{FF2B5EF4-FFF2-40B4-BE49-F238E27FC236}">
                <a16:creationId xmlns:a16="http://schemas.microsoft.com/office/drawing/2014/main" id="{45F9FB11-7354-9145-45E1-3DD6369C0D32}"/>
              </a:ext>
            </a:extLst>
          </p:cNvPr>
          <p:cNvSpPr txBox="1">
            <a:spLocks/>
          </p:cNvSpPr>
          <p:nvPr/>
        </p:nvSpPr>
        <p:spPr>
          <a:xfrm>
            <a:off x="5801261" y="5384307"/>
            <a:ext cx="5633177" cy="643632"/>
          </a:xfrm>
          <a:prstGeom prst="rect">
            <a:avLst/>
          </a:prstGeom>
        </p:spPr>
        <p:txBody>
          <a:bodyPr/>
          <a:lstStyle>
            <a:lvl1pPr marL="306000" indent="-306000" algn="l" defTabSz="457200" rtl="0" eaLnBrk="1" latinLnBrk="0" hangingPunct="1">
              <a:lnSpc>
                <a:spcPct val="110000"/>
              </a:lnSpc>
              <a:spcBef>
                <a:spcPct val="20000"/>
              </a:spcBef>
              <a:spcAft>
                <a:spcPts val="600"/>
              </a:spcAft>
              <a:buClr>
                <a:srgbClr val="AC4D02"/>
              </a:buClr>
              <a:buSzPct val="92000"/>
              <a:buFont typeface="Arial" panose="020B0604020202020204" pitchFamily="34" charset="0"/>
              <a:buChar char="•"/>
              <a:defRPr sz="1700" kern="1200">
                <a:solidFill>
                  <a:srgbClr val="1D1D1B"/>
                </a:solidFill>
                <a:latin typeface="Avenir Next LT Pro" panose="020B0504020202020204" pitchFamily="34" charset="0"/>
                <a:ea typeface="+mn-ea"/>
                <a:cs typeface="+mn-cs"/>
              </a:defRPr>
            </a:lvl1pPr>
            <a:lvl2pPr marL="630000" indent="-306000" algn="l" defTabSz="457200" rtl="0" eaLnBrk="1" latinLnBrk="0" hangingPunct="1">
              <a:spcBef>
                <a:spcPct val="20000"/>
              </a:spcBef>
              <a:spcAft>
                <a:spcPts val="600"/>
              </a:spcAft>
              <a:buClr>
                <a:srgbClr val="AC4D02"/>
              </a:buClr>
              <a:buSzPct val="92000"/>
              <a:buFont typeface="Arial" panose="020B0604020202020204" pitchFamily="34" charset="0"/>
              <a:buChar char="•"/>
              <a:defRPr sz="1400" kern="1200">
                <a:solidFill>
                  <a:srgbClr val="1D1D1B"/>
                </a:solidFill>
                <a:latin typeface="Avenir Next LT Pro" panose="020B0504020202020204" pitchFamily="34" charset="0"/>
                <a:ea typeface="+mn-ea"/>
                <a:cs typeface="+mn-cs"/>
              </a:defRPr>
            </a:lvl2pPr>
            <a:lvl3pPr marL="900000" indent="-270000" algn="l" defTabSz="457200" rtl="0" eaLnBrk="1" latinLnBrk="0" hangingPunct="1">
              <a:spcBef>
                <a:spcPct val="20000"/>
              </a:spcBef>
              <a:spcAft>
                <a:spcPts val="600"/>
              </a:spcAft>
              <a:buClr>
                <a:srgbClr val="AC4D02"/>
              </a:buClr>
              <a:buSzPct val="92000"/>
              <a:buFont typeface="Arial" panose="020B0604020202020204" pitchFamily="34" charset="0"/>
              <a:buChar char="•"/>
              <a:defRPr sz="1300" kern="1200">
                <a:solidFill>
                  <a:srgbClr val="1D1D1B"/>
                </a:solidFill>
                <a:latin typeface="Avenir Next LT Pro" panose="020B0504020202020204" pitchFamily="34" charset="0"/>
                <a:ea typeface="+mn-ea"/>
                <a:cs typeface="+mn-cs"/>
              </a:defRPr>
            </a:lvl3pPr>
            <a:lvl4pPr marL="1242000" indent="-234000" algn="l" defTabSz="457200" rtl="0" eaLnBrk="1" latinLnBrk="0" hangingPunct="1">
              <a:spcBef>
                <a:spcPct val="20000"/>
              </a:spcBef>
              <a:spcAft>
                <a:spcPts val="600"/>
              </a:spcAft>
              <a:buClr>
                <a:srgbClr val="AC4D02"/>
              </a:buClr>
              <a:buSzPct val="92000"/>
              <a:buFont typeface="Arial" panose="020B0604020202020204" pitchFamily="34" charset="0"/>
              <a:buChar char="•"/>
              <a:defRPr sz="1100" kern="1200">
                <a:solidFill>
                  <a:srgbClr val="1D1D1B"/>
                </a:solidFill>
                <a:latin typeface="Avenir Next LT Pro" panose="020B0504020202020204" pitchFamily="34" charset="0"/>
                <a:ea typeface="+mn-ea"/>
                <a:cs typeface="+mn-cs"/>
              </a:defRPr>
            </a:lvl4pPr>
            <a:lvl5pPr marL="1602000" indent="-234000" algn="l" defTabSz="457200" rtl="0" eaLnBrk="1" latinLnBrk="0" hangingPunct="1">
              <a:spcBef>
                <a:spcPct val="20000"/>
              </a:spcBef>
              <a:spcAft>
                <a:spcPts val="600"/>
              </a:spcAft>
              <a:buClr>
                <a:srgbClr val="AC4D02"/>
              </a:buClr>
              <a:buSzPct val="92000"/>
              <a:buFont typeface="Arial" panose="020B0604020202020204" pitchFamily="34" charset="0"/>
              <a:buChar char="•"/>
              <a:defRPr sz="1100" kern="1200">
                <a:solidFill>
                  <a:srgbClr val="1D1D1B"/>
                </a:solidFill>
                <a:latin typeface="Avenir Next LT Pro" panose="020B0504020202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dirty="0"/>
              <a:t>Sources: 1) </a:t>
            </a:r>
            <a:r>
              <a:rPr lang="en-US" dirty="0" err="1"/>
              <a:t>NLog</a:t>
            </a:r>
            <a:r>
              <a:rPr lang="en-US" dirty="0"/>
              <a:t> Data</a:t>
            </a:r>
            <a:br>
              <a:rPr lang="en-US" dirty="0"/>
            </a:br>
            <a:r>
              <a:rPr lang="en-US" dirty="0"/>
              <a:t>		2) Stakeholder survey</a:t>
            </a:r>
          </a:p>
          <a:p>
            <a:pPr marL="0" indent="0">
              <a:buNone/>
            </a:pPr>
            <a:endParaRPr lang="en-US" dirty="0"/>
          </a:p>
        </p:txBody>
      </p:sp>
    </p:spTree>
    <p:extLst>
      <p:ext uri="{BB962C8B-B14F-4D97-AF65-F5344CB8AC3E}">
        <p14:creationId xmlns:p14="http://schemas.microsoft.com/office/powerpoint/2010/main" val="3249396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3C75F92-F63A-4A10-BDD1-208E9BD3A63E}"/>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CBC80A3E-3C4E-495F-8957-F3E09E6F2FC7}" type="slidenum">
              <a:rPr lang="en-US" smtClean="0"/>
              <a:pPr>
                <a:spcAft>
                  <a:spcPts val="600"/>
                </a:spcAft>
              </a:pPr>
              <a:t>7</a:t>
            </a:fld>
            <a:endParaRPr lang="en-US"/>
          </a:p>
        </p:txBody>
      </p:sp>
      <p:sp>
        <p:nvSpPr>
          <p:cNvPr id="49" name="Rectangle 13">
            <a:extLst>
              <a:ext uri="{FF2B5EF4-FFF2-40B4-BE49-F238E27FC236}">
                <a16:creationId xmlns:a16="http://schemas.microsoft.com/office/drawing/2014/main" id="{4E333E62-3C12-4BBB-AFC4-E16CA2188D53}"/>
              </a:ext>
            </a:extLst>
          </p:cNvPr>
          <p:cNvSpPr/>
          <p:nvPr/>
        </p:nvSpPr>
        <p:spPr>
          <a:xfrm>
            <a:off x="-1" y="710475"/>
            <a:ext cx="12192001" cy="5820101"/>
          </a:xfrm>
          <a:prstGeom prst="rect">
            <a:avLst/>
          </a:prstGeom>
        </p:spPr>
        <p:txBody>
          <a:bodyPr wrap="square" lIns="90000" tIns="90000" rIns="90000" bIns="90000">
            <a:noAutofit/>
          </a:bodyPr>
          <a:lstStyle/>
          <a:p>
            <a:pPr marL="540000" lvl="0" indent="-360000">
              <a:spcBef>
                <a:spcPts val="1200"/>
              </a:spcBef>
              <a:buClr>
                <a:srgbClr val="E27100"/>
              </a:buClr>
              <a:buFont typeface="Courier New" panose="02070309020205020404" pitchFamily="49" charset="0"/>
              <a:buChar char="o"/>
              <a:defRPr/>
            </a:pPr>
            <a:endParaRPr lang="en-US" sz="2200" kern="0" dirty="0">
              <a:solidFill>
                <a:srgbClr val="0055A4"/>
              </a:solidFill>
              <a:latin typeface="Century Gothic" panose="020B0502020202020204" pitchFamily="34" charset="0"/>
            </a:endParaRPr>
          </a:p>
        </p:txBody>
      </p:sp>
      <p:sp>
        <p:nvSpPr>
          <p:cNvPr id="57" name="Inhaltsplatzhalter 6">
            <a:extLst>
              <a:ext uri="{FF2B5EF4-FFF2-40B4-BE49-F238E27FC236}">
                <a16:creationId xmlns:a16="http://schemas.microsoft.com/office/drawing/2014/main" id="{0D48630A-06AE-D640-2CB3-6B4E97091F07}"/>
              </a:ext>
            </a:extLst>
          </p:cNvPr>
          <p:cNvSpPr txBox="1">
            <a:spLocks/>
          </p:cNvSpPr>
          <p:nvPr/>
        </p:nvSpPr>
        <p:spPr>
          <a:xfrm>
            <a:off x="581192" y="1685362"/>
            <a:ext cx="5332591" cy="4356000"/>
          </a:xfrm>
          <a:prstGeom prst="rect">
            <a:avLst/>
          </a:prstGeom>
        </p:spPr>
        <p:txBody>
          <a:bodyPr>
            <a:normAutofit fontScale="85000" lnSpcReduction="20000"/>
          </a:bodyPr>
          <a:lstStyle>
            <a:lvl1pPr marL="306000" indent="-306000" algn="l" defTabSz="457200" rtl="0" eaLnBrk="1" latinLnBrk="0" hangingPunct="1">
              <a:lnSpc>
                <a:spcPct val="110000"/>
              </a:lnSpc>
              <a:spcBef>
                <a:spcPct val="20000"/>
              </a:spcBef>
              <a:spcAft>
                <a:spcPts val="600"/>
              </a:spcAft>
              <a:buClr>
                <a:srgbClr val="AC4D02"/>
              </a:buClr>
              <a:buSzPct val="92000"/>
              <a:buFont typeface="Arial" panose="020B0604020202020204" pitchFamily="34" charset="0"/>
              <a:buChar char="•"/>
              <a:defRPr sz="1700" kern="1200">
                <a:solidFill>
                  <a:srgbClr val="1D1D1B"/>
                </a:solidFill>
                <a:latin typeface="Avenir Next LT Pro" panose="020B0504020202020204" pitchFamily="34" charset="0"/>
                <a:ea typeface="+mn-ea"/>
                <a:cs typeface="+mn-cs"/>
              </a:defRPr>
            </a:lvl1pPr>
            <a:lvl2pPr marL="630000" indent="-306000" algn="l" defTabSz="457200" rtl="0" eaLnBrk="1" latinLnBrk="0" hangingPunct="1">
              <a:spcBef>
                <a:spcPct val="20000"/>
              </a:spcBef>
              <a:spcAft>
                <a:spcPts val="600"/>
              </a:spcAft>
              <a:buClr>
                <a:srgbClr val="AC4D02"/>
              </a:buClr>
              <a:buSzPct val="92000"/>
              <a:buFont typeface="Arial" panose="020B0604020202020204" pitchFamily="34" charset="0"/>
              <a:buChar char="•"/>
              <a:defRPr sz="1400" kern="1200">
                <a:solidFill>
                  <a:srgbClr val="1D1D1B"/>
                </a:solidFill>
                <a:latin typeface="Avenir Next LT Pro" panose="020B0504020202020204" pitchFamily="34" charset="0"/>
                <a:ea typeface="+mn-ea"/>
                <a:cs typeface="+mn-cs"/>
              </a:defRPr>
            </a:lvl2pPr>
            <a:lvl3pPr marL="900000" indent="-270000" algn="l" defTabSz="457200" rtl="0" eaLnBrk="1" latinLnBrk="0" hangingPunct="1">
              <a:spcBef>
                <a:spcPct val="20000"/>
              </a:spcBef>
              <a:spcAft>
                <a:spcPts val="600"/>
              </a:spcAft>
              <a:buClr>
                <a:srgbClr val="AC4D02"/>
              </a:buClr>
              <a:buSzPct val="92000"/>
              <a:buFont typeface="Arial" panose="020B0604020202020204" pitchFamily="34" charset="0"/>
              <a:buChar char="•"/>
              <a:defRPr sz="1300" kern="1200">
                <a:solidFill>
                  <a:srgbClr val="1D1D1B"/>
                </a:solidFill>
                <a:latin typeface="Avenir Next LT Pro" panose="020B0504020202020204" pitchFamily="34" charset="0"/>
                <a:ea typeface="+mn-ea"/>
                <a:cs typeface="+mn-cs"/>
              </a:defRPr>
            </a:lvl3pPr>
            <a:lvl4pPr marL="1242000" indent="-234000" algn="l" defTabSz="457200" rtl="0" eaLnBrk="1" latinLnBrk="0" hangingPunct="1">
              <a:spcBef>
                <a:spcPct val="20000"/>
              </a:spcBef>
              <a:spcAft>
                <a:spcPts val="600"/>
              </a:spcAft>
              <a:buClr>
                <a:srgbClr val="AC4D02"/>
              </a:buClr>
              <a:buSzPct val="92000"/>
              <a:buFont typeface="Arial" panose="020B0604020202020204" pitchFamily="34" charset="0"/>
              <a:buChar char="•"/>
              <a:defRPr sz="1100" kern="1200">
                <a:solidFill>
                  <a:srgbClr val="1D1D1B"/>
                </a:solidFill>
                <a:latin typeface="Avenir Next LT Pro" panose="020B0504020202020204" pitchFamily="34" charset="0"/>
                <a:ea typeface="+mn-ea"/>
                <a:cs typeface="+mn-cs"/>
              </a:defRPr>
            </a:lvl4pPr>
            <a:lvl5pPr marL="1602000" indent="-234000" algn="l" defTabSz="457200" rtl="0" eaLnBrk="1" latinLnBrk="0" hangingPunct="1">
              <a:spcBef>
                <a:spcPct val="20000"/>
              </a:spcBef>
              <a:spcAft>
                <a:spcPts val="600"/>
              </a:spcAft>
              <a:buClr>
                <a:srgbClr val="AC4D02"/>
              </a:buClr>
              <a:buSzPct val="92000"/>
              <a:buFont typeface="Arial" panose="020B0604020202020204" pitchFamily="34" charset="0"/>
              <a:buChar char="•"/>
              <a:defRPr sz="1100" kern="1200">
                <a:solidFill>
                  <a:srgbClr val="1D1D1B"/>
                </a:solidFill>
                <a:latin typeface="Avenir Next LT Pro" panose="020B0504020202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800" i="1" u="sng" dirty="0"/>
              <a:t>Surface Casing</a:t>
            </a:r>
          </a:p>
          <a:p>
            <a:r>
              <a:rPr lang="en-US" sz="1800" dirty="0"/>
              <a:t>Conventional C-Steel:  26-22” </a:t>
            </a:r>
          </a:p>
          <a:p>
            <a:pPr marL="0" indent="0">
              <a:buNone/>
            </a:pPr>
            <a:r>
              <a:rPr lang="en-US" sz="1800" i="1" u="sng" dirty="0"/>
              <a:t>Production Casing</a:t>
            </a:r>
          </a:p>
          <a:p>
            <a:r>
              <a:rPr lang="en-US" sz="1800" dirty="0"/>
              <a:t>Replacement for conventional: 13 3/8” – 14”</a:t>
            </a:r>
          </a:p>
          <a:p>
            <a:r>
              <a:rPr lang="en-US" sz="1800" dirty="0"/>
              <a:t>Maximal casing ID : 308 mm or 12 1/8”</a:t>
            </a:r>
          </a:p>
          <a:p>
            <a:r>
              <a:rPr lang="en-US" sz="1800" dirty="0"/>
              <a:t>GRE casing OD : 17 ½”</a:t>
            </a:r>
          </a:p>
          <a:p>
            <a:pPr marL="0" indent="0">
              <a:buNone/>
            </a:pPr>
            <a:r>
              <a:rPr lang="en-US" sz="1800" u="sng" dirty="0"/>
              <a:t>Production Liner</a:t>
            </a:r>
          </a:p>
          <a:p>
            <a:r>
              <a:rPr lang="en-US" sz="1800" dirty="0"/>
              <a:t>Replacement for conventional: 9 5/8”</a:t>
            </a:r>
          </a:p>
          <a:p>
            <a:r>
              <a:rPr lang="en-US" sz="1800" dirty="0"/>
              <a:t>Maximal casing ID : 200 mm </a:t>
            </a:r>
          </a:p>
          <a:p>
            <a:r>
              <a:rPr lang="en-US" sz="1800" dirty="0"/>
              <a:t>GRE casing OD : 11 1/10”</a:t>
            </a:r>
          </a:p>
          <a:p>
            <a:r>
              <a:rPr lang="en-US" sz="1800" dirty="0"/>
              <a:t>Drift Diameter : 7 ¾” or 196,85 mm </a:t>
            </a:r>
          </a:p>
          <a:p>
            <a:pPr marL="0" indent="0">
              <a:buNone/>
            </a:pPr>
            <a:r>
              <a:rPr lang="en-US" sz="1800" u="sng" dirty="0"/>
              <a:t>Follow up Options</a:t>
            </a:r>
          </a:p>
          <a:p>
            <a:r>
              <a:rPr lang="en-US" sz="1800" dirty="0"/>
              <a:t>Conventional piping OD: 6 1/8”</a:t>
            </a:r>
          </a:p>
          <a:p>
            <a:endParaRPr lang="en-US" sz="1800" u="sng" dirty="0"/>
          </a:p>
        </p:txBody>
      </p:sp>
      <p:sp>
        <p:nvSpPr>
          <p:cNvPr id="58" name="Titel 5">
            <a:extLst>
              <a:ext uri="{FF2B5EF4-FFF2-40B4-BE49-F238E27FC236}">
                <a16:creationId xmlns:a16="http://schemas.microsoft.com/office/drawing/2014/main" id="{268805B4-0861-E7F6-CDFD-D8011B8EB4C5}"/>
              </a:ext>
            </a:extLst>
          </p:cNvPr>
          <p:cNvSpPr>
            <a:spLocks noGrp="1"/>
          </p:cNvSpPr>
          <p:nvPr>
            <p:ph type="title"/>
          </p:nvPr>
        </p:nvSpPr>
        <p:spPr>
          <a:xfrm>
            <a:off x="581192" y="602766"/>
            <a:ext cx="11029616" cy="808592"/>
          </a:xfrm>
        </p:spPr>
        <p:txBody>
          <a:bodyPr/>
          <a:lstStyle/>
          <a:p>
            <a:r>
              <a:rPr lang="en-US" dirty="0"/>
              <a:t>Product</a:t>
            </a:r>
            <a:r>
              <a:rPr lang="de-DE" dirty="0"/>
              <a:t> </a:t>
            </a:r>
            <a:r>
              <a:rPr lang="en-US" dirty="0"/>
              <a:t>diameter</a:t>
            </a:r>
            <a:r>
              <a:rPr lang="de-DE" dirty="0"/>
              <a:t> </a:t>
            </a:r>
            <a:r>
              <a:rPr lang="en-US" dirty="0"/>
              <a:t>Finalization</a:t>
            </a:r>
          </a:p>
        </p:txBody>
      </p:sp>
      <p:pic>
        <p:nvPicPr>
          <p:cNvPr id="2" name="Picture 1">
            <a:extLst>
              <a:ext uri="{FF2B5EF4-FFF2-40B4-BE49-F238E27FC236}">
                <a16:creationId xmlns:a16="http://schemas.microsoft.com/office/drawing/2014/main" id="{70387F18-B055-7C83-5248-BA93508F7A41}"/>
              </a:ext>
            </a:extLst>
          </p:cNvPr>
          <p:cNvPicPr>
            <a:picLocks noChangeAspect="1"/>
          </p:cNvPicPr>
          <p:nvPr/>
        </p:nvPicPr>
        <p:blipFill rotWithShape="1">
          <a:blip r:embed="rId2"/>
          <a:srcRect l="259" t="601" b="2378"/>
          <a:stretch/>
        </p:blipFill>
        <p:spPr>
          <a:xfrm>
            <a:off x="8132789" y="383948"/>
            <a:ext cx="3231475" cy="6473153"/>
          </a:xfrm>
          <a:prstGeom prst="rect">
            <a:avLst/>
          </a:prstGeom>
        </p:spPr>
      </p:pic>
    </p:spTree>
    <p:extLst>
      <p:ext uri="{BB962C8B-B14F-4D97-AF65-F5344CB8AC3E}">
        <p14:creationId xmlns:p14="http://schemas.microsoft.com/office/powerpoint/2010/main" val="1088608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several&#10;&#10;Description automatically generated">
            <a:extLst>
              <a:ext uri="{FF2B5EF4-FFF2-40B4-BE49-F238E27FC236}">
                <a16:creationId xmlns:a16="http://schemas.microsoft.com/office/drawing/2014/main" id="{3B6CF5B3-8874-1395-4B70-1BF719485F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904" t="22805" r="3096" b="7727"/>
          <a:stretch/>
        </p:blipFill>
        <p:spPr>
          <a:xfrm>
            <a:off x="581192" y="1711891"/>
            <a:ext cx="6128032" cy="4712023"/>
          </a:xfrm>
          <a:prstGeom prst="roundRect">
            <a:avLst>
              <a:gd name="adj" fmla="val 8594"/>
            </a:avLst>
          </a:prstGeom>
          <a:solidFill>
            <a:srgbClr val="FFFFFF">
              <a:shade val="85000"/>
            </a:srgbClr>
          </a:solidFill>
          <a:ln>
            <a:noFill/>
          </a:ln>
          <a:effectLst/>
        </p:spPr>
      </p:pic>
      <p:sp>
        <p:nvSpPr>
          <p:cNvPr id="3" name="Title 2">
            <a:extLst>
              <a:ext uri="{FF2B5EF4-FFF2-40B4-BE49-F238E27FC236}">
                <a16:creationId xmlns:a16="http://schemas.microsoft.com/office/drawing/2014/main" id="{E9CB5195-B0D7-BE95-BDB2-94B59FEB6F96}"/>
              </a:ext>
            </a:extLst>
          </p:cNvPr>
          <p:cNvSpPr>
            <a:spLocks noGrp="1"/>
          </p:cNvSpPr>
          <p:nvPr>
            <p:ph type="title"/>
          </p:nvPr>
        </p:nvSpPr>
        <p:spPr>
          <a:xfrm>
            <a:off x="581192" y="622644"/>
            <a:ext cx="11029616" cy="808592"/>
          </a:xfrm>
        </p:spPr>
        <p:txBody>
          <a:bodyPr anchor="b">
            <a:normAutofit/>
          </a:bodyPr>
          <a:lstStyle/>
          <a:p>
            <a:r>
              <a:rPr lang="de-DE" dirty="0" err="1"/>
              <a:t>Testing</a:t>
            </a:r>
            <a:r>
              <a:rPr lang="de-DE" dirty="0"/>
              <a:t> and </a:t>
            </a:r>
            <a:r>
              <a:rPr lang="de-DE" dirty="0" err="1"/>
              <a:t>Product</a:t>
            </a:r>
            <a:r>
              <a:rPr lang="de-DE" dirty="0"/>
              <a:t> </a:t>
            </a:r>
            <a:r>
              <a:rPr lang="de-DE" dirty="0" err="1"/>
              <a:t>Verification</a:t>
            </a:r>
            <a:endParaRPr lang="en-GB" dirty="0"/>
          </a:p>
        </p:txBody>
      </p:sp>
      <p:sp>
        <p:nvSpPr>
          <p:cNvPr id="4" name="Slide Number Placeholder 3">
            <a:extLst>
              <a:ext uri="{FF2B5EF4-FFF2-40B4-BE49-F238E27FC236}">
                <a16:creationId xmlns:a16="http://schemas.microsoft.com/office/drawing/2014/main" id="{F6BCFB92-E692-3ECF-3517-FF60EE097C27}"/>
              </a:ext>
            </a:extLst>
          </p:cNvPr>
          <p:cNvSpPr>
            <a:spLocks noGrp="1"/>
          </p:cNvSpPr>
          <p:nvPr>
            <p:ph type="sldNum" sz="quarter" idx="4"/>
          </p:nvPr>
        </p:nvSpPr>
        <p:spPr>
          <a:xfrm>
            <a:off x="10677568" y="6423914"/>
            <a:ext cx="1052510" cy="365125"/>
          </a:xfrm>
        </p:spPr>
        <p:txBody>
          <a:bodyPr anchor="ctr">
            <a:normAutofit/>
          </a:bodyPr>
          <a:lstStyle/>
          <a:p>
            <a:pPr>
              <a:spcAft>
                <a:spcPts val="600"/>
              </a:spcAft>
            </a:pPr>
            <a:fld id="{3A98EE3D-8CD1-4C3F-BD1C-C98C9596463C}" type="slidenum">
              <a:rPr lang="en-US" smtClean="0"/>
              <a:pPr>
                <a:spcAft>
                  <a:spcPts val="600"/>
                </a:spcAft>
              </a:pPr>
              <a:t>8</a:t>
            </a:fld>
            <a:endParaRPr lang="en-US"/>
          </a:p>
        </p:txBody>
      </p:sp>
      <p:pic>
        <p:nvPicPr>
          <p:cNvPr id="8" name="Picture 7" descr="A picture containing wooden, fresh&#10;&#10;Description automatically generated">
            <a:extLst>
              <a:ext uri="{FF2B5EF4-FFF2-40B4-BE49-F238E27FC236}">
                <a16:creationId xmlns:a16="http://schemas.microsoft.com/office/drawing/2014/main" id="{4A7342BA-9B9C-509D-FA17-4C2D051EF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5440" y="1711891"/>
            <a:ext cx="3006768" cy="2255076"/>
          </a:xfrm>
          <a:prstGeom prst="roundRect">
            <a:avLst>
              <a:gd name="adj" fmla="val 8594"/>
            </a:avLst>
          </a:prstGeom>
          <a:solidFill>
            <a:srgbClr val="FFFFFF">
              <a:shade val="85000"/>
            </a:srgbClr>
          </a:solidFill>
          <a:ln>
            <a:noFill/>
          </a:ln>
          <a:effectLst/>
        </p:spPr>
      </p:pic>
      <p:pic>
        <p:nvPicPr>
          <p:cNvPr id="10" name="Picture 9" descr="A picture containing indoor, dirty&#10;&#10;Description automatically generated">
            <a:extLst>
              <a:ext uri="{FF2B5EF4-FFF2-40B4-BE49-F238E27FC236}">
                <a16:creationId xmlns:a16="http://schemas.microsoft.com/office/drawing/2014/main" id="{92D8433B-2E3A-712F-63A7-FFE7122C7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5440" y="4168838"/>
            <a:ext cx="3006768" cy="225507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375235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BEDA489-8E46-4326-AF1D-9678A667C4B3}"/>
              </a:ext>
            </a:extLst>
          </p:cNvPr>
          <p:cNvSpPr>
            <a:spLocks noGrp="1"/>
          </p:cNvSpPr>
          <p:nvPr>
            <p:ph type="sldNum" sz="quarter" idx="4"/>
          </p:nvPr>
        </p:nvSpPr>
        <p:spPr/>
        <p:txBody>
          <a:bodyPr/>
          <a:lstStyle/>
          <a:p>
            <a:pPr rtl="0"/>
            <a:fld id="{3A98EE3D-8CD1-4C3F-BD1C-C98C9596463C}" type="slidenum">
              <a:rPr lang="en-US" smtClean="0"/>
              <a:t>9</a:t>
            </a:fld>
            <a:endParaRPr lang="en-US" dirty="0"/>
          </a:p>
        </p:txBody>
      </p:sp>
      <p:sp>
        <p:nvSpPr>
          <p:cNvPr id="4" name="Title 2">
            <a:extLst>
              <a:ext uri="{FF2B5EF4-FFF2-40B4-BE49-F238E27FC236}">
                <a16:creationId xmlns:a16="http://schemas.microsoft.com/office/drawing/2014/main" id="{1551C50A-76BC-9C4B-4F5B-EC66901480A4}"/>
              </a:ext>
            </a:extLst>
          </p:cNvPr>
          <p:cNvSpPr>
            <a:spLocks noGrp="1"/>
          </p:cNvSpPr>
          <p:nvPr>
            <p:ph type="title"/>
          </p:nvPr>
        </p:nvSpPr>
        <p:spPr>
          <a:xfrm>
            <a:off x="1209040" y="384900"/>
            <a:ext cx="9937496" cy="808592"/>
          </a:xfrm>
        </p:spPr>
        <p:txBody>
          <a:bodyPr>
            <a:normAutofit/>
          </a:bodyPr>
          <a:lstStyle/>
          <a:p>
            <a:pPr marL="1660525" indent="-1660525"/>
            <a:r>
              <a:rPr lang="en-US" dirty="0"/>
              <a:t>Summary of Tests	</a:t>
            </a:r>
            <a:endParaRPr lang="en-GB" dirty="0"/>
          </a:p>
        </p:txBody>
      </p:sp>
      <p:graphicFrame>
        <p:nvGraphicFramePr>
          <p:cNvPr id="6" name="Table 5">
            <a:extLst>
              <a:ext uri="{FF2B5EF4-FFF2-40B4-BE49-F238E27FC236}">
                <a16:creationId xmlns:a16="http://schemas.microsoft.com/office/drawing/2014/main" id="{2E87A369-A6F9-CF2E-177E-E74E01D98F08}"/>
              </a:ext>
            </a:extLst>
          </p:cNvPr>
          <p:cNvGraphicFramePr>
            <a:graphicFrameLocks noGrp="1" noChangeAspect="1"/>
          </p:cNvGraphicFramePr>
          <p:nvPr>
            <p:extLst>
              <p:ext uri="{D42A27DB-BD31-4B8C-83A1-F6EECF244321}">
                <p14:modId xmlns:p14="http://schemas.microsoft.com/office/powerpoint/2010/main" val="3325058849"/>
              </p:ext>
            </p:extLst>
          </p:nvPr>
        </p:nvGraphicFramePr>
        <p:xfrm>
          <a:off x="1289492" y="1193492"/>
          <a:ext cx="8738427" cy="5501245"/>
        </p:xfrm>
        <a:graphic>
          <a:graphicData uri="http://schemas.openxmlformats.org/drawingml/2006/table">
            <a:tbl>
              <a:tblPr>
                <a:tableStyleId>{5C22544A-7EE6-4342-B048-85BDC9FD1C3A}</a:tableStyleId>
              </a:tblPr>
              <a:tblGrid>
                <a:gridCol w="1332979">
                  <a:extLst>
                    <a:ext uri="{9D8B030D-6E8A-4147-A177-3AD203B41FA5}">
                      <a16:colId xmlns:a16="http://schemas.microsoft.com/office/drawing/2014/main" val="2744317570"/>
                    </a:ext>
                  </a:extLst>
                </a:gridCol>
                <a:gridCol w="1332979">
                  <a:extLst>
                    <a:ext uri="{9D8B030D-6E8A-4147-A177-3AD203B41FA5}">
                      <a16:colId xmlns:a16="http://schemas.microsoft.com/office/drawing/2014/main" val="917136"/>
                    </a:ext>
                  </a:extLst>
                </a:gridCol>
                <a:gridCol w="2499339">
                  <a:extLst>
                    <a:ext uri="{9D8B030D-6E8A-4147-A177-3AD203B41FA5}">
                      <a16:colId xmlns:a16="http://schemas.microsoft.com/office/drawing/2014/main" val="3967314901"/>
                    </a:ext>
                  </a:extLst>
                </a:gridCol>
                <a:gridCol w="1758795">
                  <a:extLst>
                    <a:ext uri="{9D8B030D-6E8A-4147-A177-3AD203B41FA5}">
                      <a16:colId xmlns:a16="http://schemas.microsoft.com/office/drawing/2014/main" val="1620079353"/>
                    </a:ext>
                  </a:extLst>
                </a:gridCol>
                <a:gridCol w="1814335">
                  <a:extLst>
                    <a:ext uri="{9D8B030D-6E8A-4147-A177-3AD203B41FA5}">
                      <a16:colId xmlns:a16="http://schemas.microsoft.com/office/drawing/2014/main" val="3919971621"/>
                    </a:ext>
                  </a:extLst>
                </a:gridCol>
              </a:tblGrid>
              <a:tr h="142750">
                <a:tc>
                  <a:txBody>
                    <a:bodyPr/>
                    <a:lstStyle/>
                    <a:p>
                      <a:pPr algn="l" fontAlgn="b"/>
                      <a:r>
                        <a:rPr lang="en-GB" sz="1100" b="1" u="none" strike="noStrike" dirty="0">
                          <a:effectLst/>
                        </a:rPr>
                        <a:t>Test Type</a:t>
                      </a:r>
                      <a:endParaRPr lang="en-GB" sz="1100" b="1"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100" b="1" u="none" strike="noStrike" dirty="0">
                          <a:effectLst/>
                        </a:rPr>
                        <a:t>Test series</a:t>
                      </a:r>
                      <a:endParaRPr lang="en-GB" sz="1100" b="1"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100" b="1" u="none" strike="noStrike" dirty="0">
                          <a:effectLst/>
                        </a:rPr>
                        <a:t>Pipe Description</a:t>
                      </a:r>
                      <a:endParaRPr lang="en-GB" sz="1100" b="1"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100" b="1" u="none" strike="noStrike" dirty="0">
                          <a:effectLst/>
                        </a:rPr>
                        <a:t>Test Facility</a:t>
                      </a:r>
                      <a:endParaRPr lang="en-GB" sz="1100" b="1"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100" b="1" u="none" strike="noStrike" dirty="0">
                          <a:effectLst/>
                        </a:rPr>
                        <a:t>Max. Test Value</a:t>
                      </a:r>
                      <a:endParaRPr lang="en-GB" sz="1100" b="1" i="0" u="none" strike="noStrike" dirty="0">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1651788837"/>
                  </a:ext>
                </a:extLst>
              </a:tr>
              <a:tr h="142750">
                <a:tc rowSpan="5">
                  <a:txBody>
                    <a:bodyPr/>
                    <a:lstStyle/>
                    <a:p>
                      <a:pPr algn="ctr" fontAlgn="ctr"/>
                      <a:r>
                        <a:rPr lang="en-GB" sz="1000" u="sng" strike="noStrike" dirty="0">
                          <a:effectLst/>
                        </a:rPr>
                        <a:t>Standard Tensile Test</a:t>
                      </a:r>
                      <a:endParaRPr lang="en-GB" sz="1000" b="0" i="0" u="sng" strike="noStrike" dirty="0">
                        <a:solidFill>
                          <a:srgbClr val="000000"/>
                        </a:solidFill>
                        <a:effectLst/>
                        <a:latin typeface="Calibri" panose="020F0502020204030204" pitchFamily="34" charset="0"/>
                      </a:endParaRPr>
                    </a:p>
                  </a:txBody>
                  <a:tcPr marL="4343" marR="4343" marT="4343" marB="0" anchor="ctr"/>
                </a:tc>
                <a:tc rowSpan="3">
                  <a:txBody>
                    <a:bodyPr/>
                    <a:lstStyle/>
                    <a:p>
                      <a:pPr algn="ctr" fontAlgn="ctr"/>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4343" marR="4343" marT="4343" marB="0" anchor="ctr"/>
                </a:tc>
                <a:tc>
                  <a:txBody>
                    <a:bodyPr/>
                    <a:lstStyle/>
                    <a:p>
                      <a:pPr algn="l" fontAlgn="b"/>
                      <a:r>
                        <a:rPr lang="en-GB" sz="1000" u="none" strike="noStrike">
                          <a:effectLst/>
                        </a:rPr>
                        <a:t>Pipe + Coupler (Carbon)</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4</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dirty="0">
                          <a:effectLst/>
                        </a:rPr>
                        <a:t>660 </a:t>
                      </a:r>
                      <a:r>
                        <a:rPr lang="en-GB" sz="1000" u="none" strike="noStrike" dirty="0" err="1">
                          <a:effectLst/>
                        </a:rPr>
                        <a:t>kN</a:t>
                      </a:r>
                      <a:endParaRPr lang="en-GB" sz="1000" b="0" i="0" u="none" strike="noStrike" dirty="0">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1993641714"/>
                  </a:ext>
                </a:extLst>
              </a:tr>
              <a:tr h="142750">
                <a:tc vMerge="1">
                  <a:txBody>
                    <a:bodyPr/>
                    <a:lstStyle/>
                    <a:p>
                      <a:endParaRPr lang="en-GB"/>
                    </a:p>
                  </a:txBody>
                  <a:tcPr/>
                </a:tc>
                <a:tc vMerge="1">
                  <a:txBody>
                    <a:bodyPr/>
                    <a:lstStyle/>
                    <a:p>
                      <a:endParaRPr lang="en-GB"/>
                    </a:p>
                  </a:txBody>
                  <a:tcPr/>
                </a:tc>
                <a:tc>
                  <a:txBody>
                    <a:bodyPr/>
                    <a:lstStyle/>
                    <a:p>
                      <a:pPr algn="l" fontAlgn="b"/>
                      <a:r>
                        <a:rPr lang="en-GB" sz="1000" u="none" strike="noStrike">
                          <a:effectLst/>
                        </a:rPr>
                        <a:t>Pipe + Coupler (Glass Fibre)</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4</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dirty="0">
                          <a:effectLst/>
                        </a:rPr>
                        <a:t>704 </a:t>
                      </a:r>
                      <a:r>
                        <a:rPr lang="en-GB" sz="1000" u="none" strike="noStrike" dirty="0" err="1">
                          <a:effectLst/>
                        </a:rPr>
                        <a:t>kN</a:t>
                      </a:r>
                      <a:endParaRPr lang="en-GB" sz="1000" b="0" i="0" u="none" strike="noStrike" dirty="0">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2789010067"/>
                  </a:ext>
                </a:extLst>
              </a:tr>
              <a:tr h="130766">
                <a:tc vMerge="1">
                  <a:txBody>
                    <a:bodyPr/>
                    <a:lstStyle/>
                    <a:p>
                      <a:endParaRPr lang="en-GB"/>
                    </a:p>
                  </a:txBody>
                  <a:tcPr/>
                </a:tc>
                <a:tc vMerge="1">
                  <a:txBody>
                    <a:bodyPr/>
                    <a:lstStyle/>
                    <a:p>
                      <a:endParaRPr lang="en-GB"/>
                    </a:p>
                  </a:txBody>
                  <a:tcPr/>
                </a:tc>
                <a:tc>
                  <a:txBody>
                    <a:bodyPr/>
                    <a:lstStyle/>
                    <a:p>
                      <a:pPr algn="l" fontAlgn="b"/>
                      <a:r>
                        <a:rPr lang="en-GB" sz="1000" u="none" strike="noStrike">
                          <a:effectLst/>
                        </a:rPr>
                        <a:t>Pipe + Coupler (Carbon)</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4</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dirty="0">
                          <a:effectLst/>
                        </a:rPr>
                        <a:t>641 </a:t>
                      </a:r>
                      <a:r>
                        <a:rPr lang="en-GB" sz="1000" u="none" strike="noStrike" dirty="0" err="1">
                          <a:effectLst/>
                        </a:rPr>
                        <a:t>kN</a:t>
                      </a:r>
                      <a:endParaRPr lang="en-GB" sz="1000" b="0" i="0" u="none" strike="noStrike" dirty="0">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1202256229"/>
                  </a:ext>
                </a:extLst>
              </a:tr>
              <a:tr h="142750">
                <a:tc vMerge="1">
                  <a:txBody>
                    <a:bodyPr/>
                    <a:lstStyle/>
                    <a:p>
                      <a:endParaRPr lang="en-GB"/>
                    </a:p>
                  </a:txBody>
                  <a:tcPr/>
                </a:tc>
                <a:tc rowSpan="2">
                  <a:txBody>
                    <a:bodyPr/>
                    <a:lstStyle/>
                    <a:p>
                      <a:pPr algn="ctr" fontAlgn="ctr"/>
                      <a:r>
                        <a:rPr lang="en-GB" sz="1000" u="none" strike="noStrike" dirty="0">
                          <a:effectLst/>
                        </a:rPr>
                        <a:t>2</a:t>
                      </a:r>
                      <a:endParaRPr lang="en-GB" sz="1000" b="0" i="0" u="none" strike="noStrike" dirty="0">
                        <a:solidFill>
                          <a:srgbClr val="000000"/>
                        </a:solidFill>
                        <a:effectLst/>
                        <a:latin typeface="Calibri" panose="020F0502020204030204" pitchFamily="34" charset="0"/>
                      </a:endParaRPr>
                    </a:p>
                  </a:txBody>
                  <a:tcPr marL="4343" marR="4343" marT="4343" marB="0" anchor="ctr"/>
                </a:tc>
                <a:tc>
                  <a:txBody>
                    <a:bodyPr/>
                    <a:lstStyle/>
                    <a:p>
                      <a:pPr algn="l" fontAlgn="b"/>
                      <a:r>
                        <a:rPr lang="fr-FR" sz="1000" u="none" strike="noStrike" dirty="0">
                          <a:effectLst/>
                        </a:rPr>
                        <a:t>Pipe 100 1500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4</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dirty="0">
                          <a:effectLst/>
                        </a:rPr>
                        <a:t>860 </a:t>
                      </a:r>
                      <a:r>
                        <a:rPr lang="en-GB" sz="1000" u="none" strike="noStrike" dirty="0" err="1">
                          <a:effectLst/>
                        </a:rPr>
                        <a:t>kN</a:t>
                      </a:r>
                      <a:endParaRPr lang="en-GB" sz="1000" b="0" i="0" u="none" strike="noStrike" dirty="0">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2373300662"/>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1500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4</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dirty="0">
                          <a:effectLst/>
                        </a:rPr>
                        <a:t>768 </a:t>
                      </a:r>
                      <a:r>
                        <a:rPr lang="en-GB" sz="1000" u="none" strike="noStrike" dirty="0" err="1">
                          <a:effectLst/>
                        </a:rPr>
                        <a:t>kN</a:t>
                      </a:r>
                      <a:endParaRPr lang="en-GB" sz="1000" b="0" i="0" u="none" strike="noStrike" dirty="0">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2583636043"/>
                  </a:ext>
                </a:extLst>
              </a:tr>
              <a:tr h="142750">
                <a:tc rowSpan="5">
                  <a:txBody>
                    <a:bodyPr/>
                    <a:lstStyle/>
                    <a:p>
                      <a:pPr algn="ctr" fontAlgn="ctr"/>
                      <a:r>
                        <a:rPr lang="en-GB" sz="1000" u="sng" strike="noStrike" dirty="0">
                          <a:effectLst/>
                        </a:rPr>
                        <a:t>TEL-Test (Cyclic Tensile Test)</a:t>
                      </a:r>
                      <a:endParaRPr lang="en-GB" sz="1000" b="0" i="0" u="sng" strike="noStrike" dirty="0">
                        <a:solidFill>
                          <a:srgbClr val="000000"/>
                        </a:solidFill>
                        <a:effectLst/>
                        <a:latin typeface="Calibri" panose="020F0502020204030204" pitchFamily="34" charset="0"/>
                      </a:endParaRPr>
                    </a:p>
                  </a:txBody>
                  <a:tcPr marL="4343" marR="4343" marT="4343" marB="0" anchor="ctr"/>
                </a:tc>
                <a:tc rowSpan="2">
                  <a:txBody>
                    <a:bodyPr/>
                    <a:lstStyle/>
                    <a:p>
                      <a:pPr algn="ctr" fontAlgn="ctr"/>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4343" marR="4343" marT="4343" marB="0" anchor="ctr"/>
                </a:tc>
                <a:tc>
                  <a:txBody>
                    <a:bodyPr/>
                    <a:lstStyle/>
                    <a:p>
                      <a:pPr algn="l" fontAlgn="b"/>
                      <a:r>
                        <a:rPr lang="fr-FR" sz="1000" u="none" strike="noStrike" dirty="0">
                          <a:effectLst/>
                        </a:rPr>
                        <a:t>Pipe 100 1500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4</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dirty="0">
                          <a:effectLst/>
                        </a:rPr>
                        <a:t>600 </a:t>
                      </a:r>
                      <a:r>
                        <a:rPr lang="en-GB" sz="1000" u="none" strike="noStrike" dirty="0" err="1">
                          <a:effectLst/>
                        </a:rPr>
                        <a:t>kN</a:t>
                      </a:r>
                      <a:endParaRPr lang="en-GB" sz="1000" b="0" i="0" u="none" strike="noStrike" dirty="0">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2134367242"/>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1500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4</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dirty="0">
                          <a:effectLst/>
                        </a:rPr>
                        <a:t>680 </a:t>
                      </a:r>
                      <a:r>
                        <a:rPr lang="en-GB" sz="1000" u="none" strike="noStrike" dirty="0" err="1">
                          <a:effectLst/>
                        </a:rPr>
                        <a:t>kN</a:t>
                      </a:r>
                      <a:endParaRPr lang="en-GB" sz="1000" b="0" i="0" u="none" strike="noStrike" dirty="0">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1877874902"/>
                  </a:ext>
                </a:extLst>
              </a:tr>
              <a:tr h="142750">
                <a:tc vMerge="1">
                  <a:txBody>
                    <a:bodyPr/>
                    <a:lstStyle/>
                    <a:p>
                      <a:endParaRPr lang="en-GB"/>
                    </a:p>
                  </a:txBody>
                  <a:tcPr/>
                </a:tc>
                <a:tc rowSpan="3">
                  <a:txBody>
                    <a:bodyPr/>
                    <a:lstStyle/>
                    <a:p>
                      <a:pPr algn="ctr" fontAlgn="ctr"/>
                      <a:r>
                        <a:rPr lang="en-GB" sz="1000" u="none" strike="noStrike" dirty="0">
                          <a:effectLst/>
                        </a:rPr>
                        <a:t>2</a:t>
                      </a:r>
                      <a:endParaRPr lang="en-GB" sz="1000" b="0" i="0" u="none" strike="noStrike" dirty="0">
                        <a:solidFill>
                          <a:srgbClr val="000000"/>
                        </a:solidFill>
                        <a:effectLst/>
                        <a:latin typeface="Calibri" panose="020F0502020204030204" pitchFamily="34" charset="0"/>
                      </a:endParaRPr>
                    </a:p>
                  </a:txBody>
                  <a:tcPr marL="4343" marR="4343" marT="4343" marB="0" anchor="ctr"/>
                </a:tc>
                <a:tc>
                  <a:txBody>
                    <a:bodyPr/>
                    <a:lstStyle/>
                    <a:p>
                      <a:pPr algn="l" fontAlgn="b"/>
                      <a:r>
                        <a:rPr lang="fr-FR" sz="1000" u="none" strike="noStrike" dirty="0">
                          <a:effectLst/>
                        </a:rPr>
                        <a:t>Pipe 100 1500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4</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dirty="0">
                          <a:effectLst/>
                        </a:rPr>
                        <a:t>190 </a:t>
                      </a:r>
                      <a:r>
                        <a:rPr lang="en-GB" sz="1000" u="none" strike="noStrike" dirty="0" err="1">
                          <a:effectLst/>
                        </a:rPr>
                        <a:t>kN</a:t>
                      </a:r>
                      <a:endParaRPr lang="en-GB" sz="1000" b="0" i="0" u="none" strike="noStrike" dirty="0">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2626654757"/>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1500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dirty="0">
                          <a:effectLst/>
                        </a:rPr>
                        <a:t>RP 4</a:t>
                      </a:r>
                      <a:endParaRPr lang="en-GB"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dirty="0">
                          <a:effectLst/>
                        </a:rPr>
                        <a:t>190 </a:t>
                      </a:r>
                      <a:r>
                        <a:rPr lang="en-GB" sz="1000" u="none" strike="noStrike" dirty="0" err="1">
                          <a:effectLst/>
                        </a:rPr>
                        <a:t>kN</a:t>
                      </a:r>
                      <a:endParaRPr lang="en-GB" sz="1000" b="0" i="0" u="none" strike="noStrike" dirty="0">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2098730053"/>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1500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4</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190 kN</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3845917177"/>
                  </a:ext>
                </a:extLst>
              </a:tr>
              <a:tr h="142750">
                <a:tc rowSpan="6">
                  <a:txBody>
                    <a:bodyPr/>
                    <a:lstStyle/>
                    <a:p>
                      <a:pPr algn="ctr" fontAlgn="ctr"/>
                      <a:r>
                        <a:rPr lang="en-GB" sz="1000" u="sng" strike="noStrike" dirty="0">
                          <a:effectLst/>
                        </a:rPr>
                        <a:t>UEWS-Test (Cyclic Internal Pressure Test)</a:t>
                      </a:r>
                      <a:endParaRPr lang="en-GB" sz="1000" b="0" i="0" u="sng" strike="noStrike" dirty="0">
                        <a:solidFill>
                          <a:srgbClr val="000000"/>
                        </a:solidFill>
                        <a:effectLst/>
                        <a:latin typeface="Calibri" panose="020F0502020204030204" pitchFamily="34" charset="0"/>
                      </a:endParaRPr>
                    </a:p>
                  </a:txBody>
                  <a:tcPr marL="4343" marR="4343" marT="4343" marB="0" anchor="ctr"/>
                </a:tc>
                <a:tc rowSpan="3">
                  <a:txBody>
                    <a:bodyPr/>
                    <a:lstStyle/>
                    <a:p>
                      <a:pPr algn="ctr" fontAlgn="ctr"/>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4343" marR="4343" marT="4343" marB="0" anchor="ctr"/>
                </a:tc>
                <a:tc>
                  <a:txBody>
                    <a:bodyPr/>
                    <a:lstStyle/>
                    <a:p>
                      <a:pPr algn="l" fontAlgn="b"/>
                      <a:r>
                        <a:rPr lang="fr-FR" sz="1000" u="none" strike="noStrike" dirty="0">
                          <a:effectLst/>
                        </a:rPr>
                        <a:t>Pipe 100 1500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Tem. Construction</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250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1560436495"/>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1500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Tem. Construction</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250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3456288800"/>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1500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Tem. Construction</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250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3475002193"/>
                  </a:ext>
                </a:extLst>
              </a:tr>
              <a:tr h="142750">
                <a:tc vMerge="1">
                  <a:txBody>
                    <a:bodyPr/>
                    <a:lstStyle/>
                    <a:p>
                      <a:endParaRPr lang="en-GB"/>
                    </a:p>
                  </a:txBody>
                  <a:tcPr/>
                </a:tc>
                <a:tc rowSpan="3">
                  <a:txBody>
                    <a:bodyPr/>
                    <a:lstStyle/>
                    <a:p>
                      <a:pPr algn="ctr" fontAlgn="ctr"/>
                      <a:r>
                        <a:rPr lang="en-GB" sz="1000" u="none" strike="noStrike">
                          <a:effectLst/>
                        </a:rPr>
                        <a:t>2</a:t>
                      </a:r>
                      <a:endParaRPr lang="en-GB" sz="1000" b="0" i="0" u="none" strike="noStrike">
                        <a:solidFill>
                          <a:srgbClr val="000000"/>
                        </a:solidFill>
                        <a:effectLst/>
                        <a:latin typeface="Calibri" panose="020F0502020204030204" pitchFamily="34" charset="0"/>
                      </a:endParaRPr>
                    </a:p>
                  </a:txBody>
                  <a:tcPr marL="4343" marR="4343" marT="4343" marB="0" anchor="ctr"/>
                </a:tc>
                <a:tc>
                  <a:txBody>
                    <a:bodyPr/>
                    <a:lstStyle/>
                    <a:p>
                      <a:pPr algn="l" fontAlgn="b"/>
                      <a:r>
                        <a:rPr lang="fr-FR" sz="1000" u="none" strike="noStrike" dirty="0">
                          <a:effectLst/>
                        </a:rPr>
                        <a:t>Pipe 100 1500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Tem. Construction</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320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3981104566"/>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1500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Tem. Construction</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340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391792063"/>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1500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Tem. Construction</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340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2907354605"/>
                  </a:ext>
                </a:extLst>
              </a:tr>
              <a:tr h="148698">
                <a:tc rowSpan="15">
                  <a:txBody>
                    <a:bodyPr/>
                    <a:lstStyle/>
                    <a:p>
                      <a:pPr algn="ctr" fontAlgn="ctr"/>
                      <a:r>
                        <a:rPr lang="en-GB" sz="1000" u="sng" strike="noStrike" dirty="0">
                          <a:effectLst/>
                        </a:rPr>
                        <a:t>Collapse Test (100 mm Pipe)</a:t>
                      </a:r>
                      <a:endParaRPr lang="en-GB" sz="1000" b="0" i="0" u="sng" strike="noStrike" dirty="0">
                        <a:solidFill>
                          <a:srgbClr val="000000"/>
                        </a:solidFill>
                        <a:effectLst/>
                        <a:latin typeface="Calibri" panose="020F0502020204030204" pitchFamily="34" charset="0"/>
                      </a:endParaRPr>
                    </a:p>
                  </a:txBody>
                  <a:tcPr marL="4343" marR="4343" marT="4343" marB="0" anchor="ctr"/>
                </a:tc>
                <a:tc rowSpan="6">
                  <a:txBody>
                    <a:bodyPr/>
                    <a:lstStyle/>
                    <a:p>
                      <a:pPr algn="ctr" fontAlgn="ctr"/>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4343" marR="4343" marT="4343" marB="0" anchor="ctr"/>
                </a:tc>
                <a:tc>
                  <a:txBody>
                    <a:bodyPr/>
                    <a:lstStyle/>
                    <a:p>
                      <a:pPr algn="l" fontAlgn="b"/>
                      <a:r>
                        <a:rPr lang="fr-FR" sz="1000" u="none" strike="noStrike" dirty="0">
                          <a:effectLst/>
                        </a:rPr>
                        <a:t>Pipe 100 2000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dirty="0">
                          <a:effectLst/>
                        </a:rPr>
                        <a:t>RP 2</a:t>
                      </a:r>
                      <a:endParaRPr lang="en-GB"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198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1011055385"/>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2000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2</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195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4226382783"/>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2000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2</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195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160037494"/>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2500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2</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501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817941958"/>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2500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2</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393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2501869725"/>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2500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2</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378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269945067"/>
                  </a:ext>
                </a:extLst>
              </a:tr>
              <a:tr h="142750">
                <a:tc vMerge="1">
                  <a:txBody>
                    <a:bodyPr/>
                    <a:lstStyle/>
                    <a:p>
                      <a:endParaRPr lang="en-GB"/>
                    </a:p>
                  </a:txBody>
                  <a:tcPr/>
                </a:tc>
                <a:tc rowSpan="6">
                  <a:txBody>
                    <a:bodyPr/>
                    <a:lstStyle/>
                    <a:p>
                      <a:pPr algn="ctr" fontAlgn="ctr"/>
                      <a:r>
                        <a:rPr lang="en-GB" sz="1000" u="none" strike="noStrike">
                          <a:effectLst/>
                        </a:rPr>
                        <a:t>2</a:t>
                      </a:r>
                      <a:endParaRPr lang="en-GB" sz="1000" b="0" i="0" u="none" strike="noStrike">
                        <a:solidFill>
                          <a:srgbClr val="000000"/>
                        </a:solidFill>
                        <a:effectLst/>
                        <a:latin typeface="Calibri" panose="020F0502020204030204" pitchFamily="34" charset="0"/>
                      </a:endParaRPr>
                    </a:p>
                  </a:txBody>
                  <a:tcPr marL="4343" marR="4343" marT="4343" marB="0" anchor="ctr"/>
                </a:tc>
                <a:tc>
                  <a:txBody>
                    <a:bodyPr/>
                    <a:lstStyle/>
                    <a:p>
                      <a:pPr algn="l" fontAlgn="b"/>
                      <a:r>
                        <a:rPr lang="fr-FR" sz="1000" u="none" strike="noStrike" dirty="0">
                          <a:effectLst/>
                        </a:rPr>
                        <a:t>Pipe 100 2000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2</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230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3674768280"/>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2000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2</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226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1814221976"/>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2000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2</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226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1869772509"/>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2500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2</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484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2575156707"/>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2500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2</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478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778883292"/>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2500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2</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500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1936618633"/>
                  </a:ext>
                </a:extLst>
              </a:tr>
              <a:tr h="142750">
                <a:tc vMerge="1">
                  <a:txBody>
                    <a:bodyPr/>
                    <a:lstStyle/>
                    <a:p>
                      <a:endParaRPr lang="en-GB"/>
                    </a:p>
                  </a:txBody>
                  <a:tcPr/>
                </a:tc>
                <a:tc rowSpan="3">
                  <a:txBody>
                    <a:bodyPr/>
                    <a:lstStyle/>
                    <a:p>
                      <a:pPr algn="ctr" fontAlgn="ctr"/>
                      <a:r>
                        <a:rPr lang="en-GB" sz="1000" u="none" strike="noStrike">
                          <a:effectLst/>
                        </a:rPr>
                        <a:t>3</a:t>
                      </a:r>
                      <a:endParaRPr lang="en-GB" sz="1000" b="0" i="0" u="none" strike="noStrike">
                        <a:solidFill>
                          <a:srgbClr val="000000"/>
                        </a:solidFill>
                        <a:effectLst/>
                        <a:latin typeface="Calibri" panose="020F0502020204030204" pitchFamily="34" charset="0"/>
                      </a:endParaRPr>
                    </a:p>
                  </a:txBody>
                  <a:tcPr marL="4343" marR="4343" marT="4343" marB="0" anchor="ctr"/>
                </a:tc>
                <a:tc>
                  <a:txBody>
                    <a:bodyPr/>
                    <a:lstStyle/>
                    <a:p>
                      <a:pPr algn="l" fontAlgn="b"/>
                      <a:r>
                        <a:rPr lang="fr-FR" sz="1000" u="none" strike="noStrike" dirty="0">
                          <a:effectLst/>
                        </a:rPr>
                        <a:t>Pipe 100 4000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2</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881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3001958174"/>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4000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2</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1008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811182224"/>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100 4000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2</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1018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3035806931"/>
                  </a:ext>
                </a:extLst>
              </a:tr>
              <a:tr h="142750">
                <a:tc rowSpan="3">
                  <a:txBody>
                    <a:bodyPr/>
                    <a:lstStyle/>
                    <a:p>
                      <a:pPr algn="ctr" fontAlgn="b"/>
                      <a:r>
                        <a:rPr lang="en-GB" sz="1000" u="sng" strike="noStrike" dirty="0">
                          <a:effectLst/>
                        </a:rPr>
                        <a:t>Collapse Test (200 mm Pipe)</a:t>
                      </a:r>
                      <a:endParaRPr lang="en-GB" sz="1000" b="0" i="0" u="sng" strike="noStrike" dirty="0">
                        <a:solidFill>
                          <a:srgbClr val="000000"/>
                        </a:solidFill>
                        <a:effectLst/>
                        <a:latin typeface="Calibri" panose="020F0502020204030204" pitchFamily="34" charset="0"/>
                      </a:endParaRPr>
                    </a:p>
                  </a:txBody>
                  <a:tcPr marL="4343" marR="4343" marT="4343" marB="0" anchor="b"/>
                </a:tc>
                <a:tc rowSpan="3">
                  <a:txBody>
                    <a:bodyPr/>
                    <a:lstStyle/>
                    <a:p>
                      <a:pPr algn="ctr" fontAlgn="ctr"/>
                      <a:r>
                        <a:rPr lang="en-GB" sz="1000" u="none" strike="noStrike">
                          <a:effectLst/>
                        </a:rPr>
                        <a:t>1</a:t>
                      </a:r>
                      <a:endParaRPr lang="en-GB" sz="1000" b="0" i="0" u="none" strike="noStrike">
                        <a:solidFill>
                          <a:srgbClr val="000000"/>
                        </a:solidFill>
                        <a:effectLst/>
                        <a:latin typeface="Calibri" panose="020F0502020204030204" pitchFamily="34" charset="0"/>
                      </a:endParaRPr>
                    </a:p>
                  </a:txBody>
                  <a:tcPr marL="4343" marR="4343" marT="4343" marB="0" anchor="ctr"/>
                </a:tc>
                <a:tc>
                  <a:txBody>
                    <a:bodyPr/>
                    <a:lstStyle/>
                    <a:p>
                      <a:pPr algn="l" fontAlgn="b"/>
                      <a:r>
                        <a:rPr lang="fr-FR" sz="1000" u="none" strike="noStrike" dirty="0">
                          <a:effectLst/>
                        </a:rPr>
                        <a:t>Pipe 200 2000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3</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245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2951803797"/>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200 2000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3</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230 bar</a:t>
                      </a:r>
                      <a:endParaRPr lang="en-GB" sz="1000" b="0" i="0" u="none" strike="noStrike">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3966061202"/>
                  </a:ext>
                </a:extLst>
              </a:tr>
              <a:tr h="142750">
                <a:tc vMerge="1">
                  <a:txBody>
                    <a:bodyPr/>
                    <a:lstStyle/>
                    <a:p>
                      <a:endParaRPr lang="en-GB"/>
                    </a:p>
                  </a:txBody>
                  <a:tcPr/>
                </a:tc>
                <a:tc vMerge="1">
                  <a:txBody>
                    <a:bodyPr/>
                    <a:lstStyle/>
                    <a:p>
                      <a:endParaRPr lang="en-GB"/>
                    </a:p>
                  </a:txBody>
                  <a:tcPr/>
                </a:tc>
                <a:tc>
                  <a:txBody>
                    <a:bodyPr/>
                    <a:lstStyle/>
                    <a:p>
                      <a:pPr algn="l" fontAlgn="b"/>
                      <a:r>
                        <a:rPr lang="fr-FR" sz="1000" u="none" strike="noStrike" dirty="0">
                          <a:effectLst/>
                        </a:rPr>
                        <a:t>Pipe 200 2000 psi </a:t>
                      </a:r>
                      <a:endParaRPr lang="fr-FR" sz="1000" b="0" i="0" u="none" strike="noStrike" dirty="0">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a:effectLst/>
                        </a:rPr>
                        <a:t>RP 3</a:t>
                      </a:r>
                      <a:endParaRPr lang="en-GB" sz="1000" b="0" i="0" u="none" strike="noStrike">
                        <a:solidFill>
                          <a:srgbClr val="000000"/>
                        </a:solidFill>
                        <a:effectLst/>
                        <a:latin typeface="Calibri" panose="020F0502020204030204" pitchFamily="34" charset="0"/>
                      </a:endParaRPr>
                    </a:p>
                  </a:txBody>
                  <a:tcPr marL="4343" marR="4343" marT="4343" marB="0" anchor="b"/>
                </a:tc>
                <a:tc>
                  <a:txBody>
                    <a:bodyPr/>
                    <a:lstStyle/>
                    <a:p>
                      <a:pPr algn="l" fontAlgn="b"/>
                      <a:r>
                        <a:rPr lang="en-GB" sz="1000" u="none" strike="noStrike" dirty="0">
                          <a:effectLst/>
                        </a:rPr>
                        <a:t>262 bar</a:t>
                      </a:r>
                      <a:endParaRPr lang="en-GB" sz="1000" b="0" i="0" u="none" strike="noStrike" dirty="0">
                        <a:solidFill>
                          <a:srgbClr val="000000"/>
                        </a:solidFill>
                        <a:effectLst/>
                        <a:latin typeface="Calibri" panose="020F0502020204030204" pitchFamily="34" charset="0"/>
                      </a:endParaRPr>
                    </a:p>
                  </a:txBody>
                  <a:tcPr marL="4343" marR="4343" marT="4343" marB="0" anchor="b"/>
                </a:tc>
                <a:extLst>
                  <a:ext uri="{0D108BD9-81ED-4DB2-BD59-A6C34878D82A}">
                    <a16:rowId xmlns:a16="http://schemas.microsoft.com/office/drawing/2014/main" val="784062065"/>
                  </a:ext>
                </a:extLst>
              </a:tr>
            </a:tbl>
          </a:graphicData>
        </a:graphic>
      </p:graphicFrame>
    </p:spTree>
    <p:extLst>
      <p:ext uri="{BB962C8B-B14F-4D97-AF65-F5344CB8AC3E}">
        <p14:creationId xmlns:p14="http://schemas.microsoft.com/office/powerpoint/2010/main" val="3770056681"/>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MP E0241 GREGEO_ppt_Vorlage_V1" id="{4B223B62-8DE3-489E-AB2A-63FDE32C94B7}" vid="{F9B0C5D4-1441-4FAE-88F6-CB5E9AAC4DB7}"/>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TMP E0241 GREGEO_ppt_Vorlage_V1</Template>
  <TotalTime>0</TotalTime>
  <Words>1386</Words>
  <Application>Microsoft Office PowerPoint</Application>
  <PresentationFormat>Widescreen</PresentationFormat>
  <Paragraphs>293</Paragraphs>
  <Slides>19</Slides>
  <Notes>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Avenir Next LT Pro</vt:lpstr>
      <vt:lpstr>Calibri</vt:lpstr>
      <vt:lpstr>Century Gothic</vt:lpstr>
      <vt:lpstr>Courier New</vt:lpstr>
      <vt:lpstr>Franklin Gothic Book</vt:lpstr>
      <vt:lpstr>Wingdings 2</vt:lpstr>
      <vt:lpstr>DividendVTI</vt:lpstr>
      <vt:lpstr>Glass Fibre Reinforced Epoxy Casing System for Geothermal Application </vt:lpstr>
      <vt:lpstr>Project Objectives</vt:lpstr>
      <vt:lpstr>Introduction to Consortium Members</vt:lpstr>
      <vt:lpstr>Advantages of the Gre material</vt:lpstr>
      <vt:lpstr>Product diameter selection</vt:lpstr>
      <vt:lpstr>Market Research </vt:lpstr>
      <vt:lpstr>Product diameter Finalization</vt:lpstr>
      <vt:lpstr>Testing and Product Verification</vt:lpstr>
      <vt:lpstr>Summary of Tests </vt:lpstr>
      <vt:lpstr>product qualification: Tensile Test</vt:lpstr>
      <vt:lpstr>Product Qualification: Burst Test</vt:lpstr>
      <vt:lpstr>Product Qualification: Collapse Test</vt:lpstr>
      <vt:lpstr>product qualification: Wear Test</vt:lpstr>
      <vt:lpstr>product qualification: Wear Test Results</vt:lpstr>
      <vt:lpstr>Product Qualification: BOP Test proposal</vt:lpstr>
      <vt:lpstr>Equipment Manufacturing: Make-Up/Break-out unit</vt:lpstr>
      <vt:lpstr>Project Milestones</vt:lpstr>
      <vt:lpstr>Thank you for your attention!</vt:lpstr>
      <vt:lpstr>Introduction to Consortium Members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Obertitel LOREM IPSUM </dc:title>
  <dc:creator>Ferid Seyidov</dc:creator>
  <cp:lastModifiedBy>Ferid Seyidov</cp:lastModifiedBy>
  <cp:revision>23</cp:revision>
  <dcterms:created xsi:type="dcterms:W3CDTF">2022-09-16T08:51:40Z</dcterms:created>
  <dcterms:modified xsi:type="dcterms:W3CDTF">2022-10-18T13:47:11Z</dcterms:modified>
</cp:coreProperties>
</file>